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charts/chart2.xml" ContentType="application/vnd.openxmlformats-officedocument.drawingml.char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charts/chart3.xml" ContentType="application/vnd.openxmlformats-officedocument.drawingml.char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charts/chart4.xml" ContentType="application/vnd.openxmlformats-officedocument.drawingml.char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charts/chart5.xml" ContentType="application/vnd.openxmlformats-officedocument.drawingml.chart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6.xml" ContentType="application/vnd.openxmlformats-officedocument.drawingml.chart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activeX/activeX1.xml" ContentType="application/vnd.ms-office.activeX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activeX/activeX2.xml" ContentType="application/vnd.ms-office.activeX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83" r:id="rId3"/>
    <p:sldMasterId id="2147483690" r:id="rId4"/>
    <p:sldMasterId id="2147483698" r:id="rId5"/>
    <p:sldMasterId id="2147483706" r:id="rId6"/>
    <p:sldMasterId id="2147483714" r:id="rId7"/>
  </p:sldMasterIdLst>
  <p:notesMasterIdLst>
    <p:notesMasterId r:id="rId88"/>
  </p:notesMasterIdLst>
  <p:sldIdLst>
    <p:sldId id="368" r:id="rId8"/>
    <p:sldId id="282" r:id="rId9"/>
    <p:sldId id="283" r:id="rId10"/>
    <p:sldId id="798" r:id="rId11"/>
    <p:sldId id="802" r:id="rId12"/>
    <p:sldId id="887" r:id="rId13"/>
    <p:sldId id="893" r:id="rId14"/>
    <p:sldId id="888" r:id="rId15"/>
    <p:sldId id="889" r:id="rId16"/>
    <p:sldId id="890" r:id="rId17"/>
    <p:sldId id="891" r:id="rId18"/>
    <p:sldId id="892" r:id="rId19"/>
    <p:sldId id="865" r:id="rId20"/>
    <p:sldId id="866" r:id="rId21"/>
    <p:sldId id="867" r:id="rId22"/>
    <p:sldId id="906" r:id="rId23"/>
    <p:sldId id="898" r:id="rId24"/>
    <p:sldId id="899" r:id="rId25"/>
    <p:sldId id="797" r:id="rId26"/>
    <p:sldId id="811" r:id="rId27"/>
    <p:sldId id="812" r:id="rId28"/>
    <p:sldId id="813" r:id="rId29"/>
    <p:sldId id="814" r:id="rId30"/>
    <p:sldId id="815" r:id="rId31"/>
    <p:sldId id="816" r:id="rId32"/>
    <p:sldId id="817" r:id="rId33"/>
    <p:sldId id="818" r:id="rId34"/>
    <p:sldId id="819" r:id="rId35"/>
    <p:sldId id="820" r:id="rId36"/>
    <p:sldId id="821" r:id="rId37"/>
    <p:sldId id="822" r:id="rId38"/>
    <p:sldId id="900" r:id="rId39"/>
    <p:sldId id="901" r:id="rId40"/>
    <p:sldId id="823" r:id="rId41"/>
    <p:sldId id="824" r:id="rId42"/>
    <p:sldId id="825" r:id="rId43"/>
    <p:sldId id="826" r:id="rId44"/>
    <p:sldId id="827" r:id="rId45"/>
    <p:sldId id="828" r:id="rId46"/>
    <p:sldId id="829" r:id="rId47"/>
    <p:sldId id="830" r:id="rId48"/>
    <p:sldId id="831" r:id="rId49"/>
    <p:sldId id="832" r:id="rId50"/>
    <p:sldId id="833" r:id="rId51"/>
    <p:sldId id="834" r:id="rId52"/>
    <p:sldId id="835" r:id="rId53"/>
    <p:sldId id="836" r:id="rId54"/>
    <p:sldId id="837" r:id="rId55"/>
    <p:sldId id="838" r:id="rId56"/>
    <p:sldId id="839" r:id="rId57"/>
    <p:sldId id="840" r:id="rId58"/>
    <p:sldId id="902" r:id="rId59"/>
    <p:sldId id="903" r:id="rId60"/>
    <p:sldId id="842" r:id="rId61"/>
    <p:sldId id="844" r:id="rId62"/>
    <p:sldId id="843" r:id="rId63"/>
    <p:sldId id="845" r:id="rId64"/>
    <p:sldId id="846" r:id="rId65"/>
    <p:sldId id="847" r:id="rId66"/>
    <p:sldId id="848" r:id="rId67"/>
    <p:sldId id="849" r:id="rId68"/>
    <p:sldId id="850" r:id="rId69"/>
    <p:sldId id="851" r:id="rId70"/>
    <p:sldId id="852" r:id="rId71"/>
    <p:sldId id="854" r:id="rId72"/>
    <p:sldId id="855" r:id="rId73"/>
    <p:sldId id="856" r:id="rId74"/>
    <p:sldId id="858" r:id="rId75"/>
    <p:sldId id="859" r:id="rId76"/>
    <p:sldId id="860" r:id="rId77"/>
    <p:sldId id="709" r:id="rId78"/>
    <p:sldId id="863" r:id="rId79"/>
    <p:sldId id="907" r:id="rId80"/>
    <p:sldId id="904" r:id="rId81"/>
    <p:sldId id="905" r:id="rId82"/>
    <p:sldId id="345" r:id="rId83"/>
    <p:sldId id="894" r:id="rId84"/>
    <p:sldId id="895" r:id="rId85"/>
    <p:sldId id="896" r:id="rId86"/>
    <p:sldId id="897" r:id="rId87"/>
  </p:sldIdLst>
  <p:sldSz cx="9144000" cy="6858000" type="screen4x3"/>
  <p:notesSz cx="6858000" cy="9144000"/>
  <p:custDataLst>
    <p:tags r:id="rId8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B4BC145-96C9-4F85-9067-E1E174826D90}">
          <p14:sldIdLst>
            <p14:sldId id="368"/>
            <p14:sldId id="282"/>
            <p14:sldId id="283"/>
            <p14:sldId id="798"/>
            <p14:sldId id="802"/>
            <p14:sldId id="887"/>
            <p14:sldId id="893"/>
            <p14:sldId id="888"/>
            <p14:sldId id="889"/>
            <p14:sldId id="890"/>
            <p14:sldId id="891"/>
            <p14:sldId id="892"/>
            <p14:sldId id="865"/>
            <p14:sldId id="866"/>
            <p14:sldId id="867"/>
            <p14:sldId id="906"/>
            <p14:sldId id="898"/>
            <p14:sldId id="899"/>
            <p14:sldId id="797"/>
            <p14:sldId id="811"/>
            <p14:sldId id="812"/>
            <p14:sldId id="813"/>
            <p14:sldId id="814"/>
            <p14:sldId id="815"/>
            <p14:sldId id="816"/>
            <p14:sldId id="817"/>
            <p14:sldId id="818"/>
            <p14:sldId id="819"/>
            <p14:sldId id="820"/>
            <p14:sldId id="821"/>
            <p14:sldId id="822"/>
            <p14:sldId id="900"/>
            <p14:sldId id="901"/>
            <p14:sldId id="823"/>
            <p14:sldId id="824"/>
            <p14:sldId id="825"/>
            <p14:sldId id="826"/>
            <p14:sldId id="827"/>
            <p14:sldId id="828"/>
            <p14:sldId id="829"/>
            <p14:sldId id="830"/>
            <p14:sldId id="831"/>
            <p14:sldId id="832"/>
            <p14:sldId id="833"/>
            <p14:sldId id="834"/>
            <p14:sldId id="835"/>
            <p14:sldId id="836"/>
            <p14:sldId id="837"/>
            <p14:sldId id="838"/>
            <p14:sldId id="839"/>
            <p14:sldId id="840"/>
            <p14:sldId id="902"/>
            <p14:sldId id="903"/>
            <p14:sldId id="842"/>
            <p14:sldId id="844"/>
            <p14:sldId id="843"/>
            <p14:sldId id="845"/>
            <p14:sldId id="846"/>
            <p14:sldId id="847"/>
            <p14:sldId id="848"/>
            <p14:sldId id="849"/>
            <p14:sldId id="850"/>
            <p14:sldId id="851"/>
            <p14:sldId id="852"/>
            <p14:sldId id="854"/>
            <p14:sldId id="855"/>
            <p14:sldId id="856"/>
            <p14:sldId id="858"/>
            <p14:sldId id="859"/>
            <p14:sldId id="860"/>
            <p14:sldId id="709"/>
            <p14:sldId id="863"/>
            <p14:sldId id="907"/>
            <p14:sldId id="904"/>
            <p14:sldId id="905"/>
            <p14:sldId id="345"/>
          </p14:sldIdLst>
        </p14:section>
        <p14:section name="Leaderboards" id="{05E9B244-AA1A-4364-8269-755E025FB21B}">
          <p14:sldIdLst>
            <p14:sldId id="894"/>
            <p14:sldId id="895"/>
            <p14:sldId id="896"/>
          </p14:sldIdLst>
        </p14:section>
        <p14:section name="Whiteboard" id="{969BCFC8-9E93-40AA-934C-561B175FA2E7}">
          <p14:sldIdLst>
            <p14:sldId id="8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16">
          <p15:clr>
            <a:srgbClr val="A4A3A4"/>
          </p15:clr>
        </p15:guide>
        <p15:guide id="2" orient="horz" pos="4066">
          <p15:clr>
            <a:srgbClr val="A4A3A4"/>
          </p15:clr>
        </p15:guide>
        <p15:guide id="3" orient="horz" pos="1207">
          <p15:clr>
            <a:srgbClr val="A4A3A4"/>
          </p15:clr>
        </p15:guide>
        <p15:guide id="4" orient="horz" pos="1268">
          <p15:clr>
            <a:srgbClr val="A4A3A4"/>
          </p15:clr>
        </p15:guide>
        <p15:guide id="5" pos="2208">
          <p15:clr>
            <a:srgbClr val="A4A3A4"/>
          </p15:clr>
        </p15:guide>
        <p15:guide id="6" pos="267">
          <p15:clr>
            <a:srgbClr val="A4A3A4"/>
          </p15:clr>
        </p15:guide>
        <p15:guide id="7" pos="5501">
          <p15:clr>
            <a:srgbClr val="A4A3A4"/>
          </p15:clr>
        </p15:guide>
        <p15:guide id="8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1B1C35"/>
    <a:srgbClr val="2A1B35"/>
    <a:srgbClr val="321E28"/>
    <a:srgbClr val="93DD93"/>
    <a:srgbClr val="6CA62C"/>
    <a:srgbClr val="BF504D"/>
    <a:srgbClr val="A14D07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299" autoAdjust="0"/>
    <p:restoredTop sz="94170" autoAdjust="0"/>
  </p:normalViewPr>
  <p:slideViewPr>
    <p:cSldViewPr snapToGrid="0">
      <p:cViewPr varScale="1">
        <p:scale>
          <a:sx n="84" d="100"/>
          <a:sy n="84" d="100"/>
        </p:scale>
        <p:origin x="221" y="72"/>
      </p:cViewPr>
      <p:guideLst>
        <p:guide orient="horz" pos="2616"/>
        <p:guide orient="horz" pos="4066"/>
        <p:guide orient="horz" pos="1207"/>
        <p:guide orient="horz" pos="1268"/>
        <p:guide pos="2208"/>
        <p:guide pos="267"/>
        <p:guide pos="5501"/>
        <p:guide pos="2879"/>
      </p:guideLst>
    </p:cSldViewPr>
  </p:slideViewPr>
  <p:outlineViewPr>
    <p:cViewPr>
      <p:scale>
        <a:sx n="33" d="100"/>
        <a:sy n="33" d="100"/>
      </p:scale>
      <p:origin x="0" y="1251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slide" Target="slides/slide77.xml"/><Relationship Id="rId89" Type="http://schemas.openxmlformats.org/officeDocument/2006/relationships/tags" Target="tags/tag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slide" Target="slides/slide80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presProps" Target="pres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21159488"/>
        <c:axId val="809364024"/>
        <c:axId val="792737648"/>
      </c:bar3DChart>
      <c:catAx>
        <c:axId val="821159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9364024"/>
        <c:crosses val="autoZero"/>
        <c:auto val="1"/>
        <c:lblAlgn val="ctr"/>
        <c:lblOffset val="100"/>
        <c:noMultiLvlLbl val="0"/>
      </c:catAx>
      <c:valAx>
        <c:axId val="809364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1159488"/>
        <c:crosses val="autoZero"/>
        <c:crossBetween val="between"/>
      </c:valAx>
      <c:serAx>
        <c:axId val="792737648"/>
        <c:scaling>
          <c:orientation val="minMax"/>
        </c:scaling>
        <c:delete val="0"/>
        <c:axPos val="b"/>
        <c:majorTickMark val="out"/>
        <c:minorTickMark val="none"/>
        <c:tickLblPos val="nextTo"/>
        <c:crossAx val="809364024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9364808"/>
        <c:axId val="809365200"/>
        <c:axId val="773478640"/>
      </c:bar3DChart>
      <c:catAx>
        <c:axId val="809364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9365200"/>
        <c:crosses val="autoZero"/>
        <c:auto val="1"/>
        <c:lblAlgn val="ctr"/>
        <c:lblOffset val="100"/>
        <c:noMultiLvlLbl val="0"/>
      </c:catAx>
      <c:valAx>
        <c:axId val="809365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9364808"/>
        <c:crosses val="autoZero"/>
        <c:crossBetween val="between"/>
      </c:valAx>
      <c:serAx>
        <c:axId val="773478640"/>
        <c:scaling>
          <c:orientation val="minMax"/>
        </c:scaling>
        <c:delete val="0"/>
        <c:axPos val="b"/>
        <c:majorTickMark val="out"/>
        <c:minorTickMark val="none"/>
        <c:tickLblPos val="nextTo"/>
        <c:crossAx val="809365200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4530008"/>
        <c:axId val="424530400"/>
        <c:axId val="814864488"/>
      </c:bar3DChart>
      <c:catAx>
        <c:axId val="424530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4530400"/>
        <c:crosses val="autoZero"/>
        <c:auto val="1"/>
        <c:lblAlgn val="ctr"/>
        <c:lblOffset val="100"/>
        <c:noMultiLvlLbl val="0"/>
      </c:catAx>
      <c:valAx>
        <c:axId val="424530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4530008"/>
        <c:crosses val="autoZero"/>
        <c:crossBetween val="between"/>
      </c:valAx>
      <c:serAx>
        <c:axId val="814864488"/>
        <c:scaling>
          <c:orientation val="minMax"/>
        </c:scaling>
        <c:delete val="0"/>
        <c:axPos val="b"/>
        <c:majorTickMark val="out"/>
        <c:minorTickMark val="none"/>
        <c:tickLblPos val="nextTo"/>
        <c:crossAx val="424530400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4531184"/>
        <c:axId val="424531576"/>
        <c:axId val="776586256"/>
      </c:bar3DChart>
      <c:catAx>
        <c:axId val="42453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4531576"/>
        <c:crosses val="autoZero"/>
        <c:auto val="1"/>
        <c:lblAlgn val="ctr"/>
        <c:lblOffset val="100"/>
        <c:noMultiLvlLbl val="0"/>
      </c:catAx>
      <c:valAx>
        <c:axId val="424531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4531184"/>
        <c:crosses val="autoZero"/>
        <c:crossBetween val="between"/>
      </c:valAx>
      <c:serAx>
        <c:axId val="776586256"/>
        <c:scaling>
          <c:orientation val="minMax"/>
        </c:scaling>
        <c:delete val="0"/>
        <c:axPos val="b"/>
        <c:majorTickMark val="out"/>
        <c:minorTickMark val="none"/>
        <c:tickLblPos val="nextTo"/>
        <c:crossAx val="42453157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22747560"/>
        <c:axId val="822747952"/>
        <c:axId val="1004129208"/>
      </c:bar3DChart>
      <c:catAx>
        <c:axId val="822747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2747952"/>
        <c:crosses val="autoZero"/>
        <c:auto val="1"/>
        <c:lblAlgn val="ctr"/>
        <c:lblOffset val="100"/>
        <c:noMultiLvlLbl val="0"/>
      </c:catAx>
      <c:valAx>
        <c:axId val="822747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2747560"/>
        <c:crosses val="autoZero"/>
        <c:crossBetween val="between"/>
      </c:valAx>
      <c:serAx>
        <c:axId val="1004129208"/>
        <c:scaling>
          <c:orientation val="minMax"/>
        </c:scaling>
        <c:delete val="0"/>
        <c:axPos val="b"/>
        <c:majorTickMark val="out"/>
        <c:minorTickMark val="none"/>
        <c:tickLblPos val="nextTo"/>
        <c:crossAx val="822747952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xMode val="edge"/>
          <c:yMode val="edge"/>
          <c:x val="8.3333333333333332E-3"/>
          <c:y val="7.160493827160494E-2"/>
          <c:w val="0.9916666666666667"/>
          <c:h val="0.7595924953825216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Sheet1!$A$1:$A$4</c:f>
              <c:strCache>
                <c:ptCount val="4"/>
                <c:pt idx="0">
                  <c:v>A.</c:v>
                </c:pt>
                <c:pt idx="1">
                  <c:v>B.</c:v>
                </c:pt>
                <c:pt idx="2">
                  <c:v>C.</c:v>
                </c:pt>
                <c:pt idx="3">
                  <c:v>D.</c:v>
                </c:pt>
              </c:strCache>
            </c:strRef>
          </c:cat>
          <c:val>
            <c:numRef>
              <c:f>Sheet1!$B$1:$B$4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0590584"/>
        <c:axId val="1000590976"/>
        <c:axId val="0"/>
      </c:bar3DChart>
      <c:catAx>
        <c:axId val="1000590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350">
            <a:noFill/>
          </a:ln>
        </c:spPr>
        <c:crossAx val="1000590976"/>
        <c:crosses val="autoZero"/>
        <c:auto val="1"/>
        <c:lblAlgn val="ctr"/>
        <c:lblOffset val="100"/>
        <c:noMultiLvlLbl val="0"/>
      </c:catAx>
      <c:valAx>
        <c:axId val="1000590976"/>
        <c:scaling>
          <c:orientation val="minMax"/>
          <c:min val="0"/>
        </c:scaling>
        <c:delete val="0"/>
        <c:axPos val="l"/>
        <c:numFmt formatCode="0" sourceLinked="1"/>
        <c:majorTickMark val="out"/>
        <c:minorTickMark val="none"/>
        <c:tickLblPos val="none"/>
        <c:spPr>
          <a:ln w="6350">
            <a:noFill/>
          </a:ln>
        </c:spPr>
        <c:crossAx val="1000590584"/>
        <c:crosses val="autoZero"/>
        <c:crossBetween val="between"/>
      </c:valAx>
    </c:plotArea>
    <c:plotVisOnly val="1"/>
    <c:dispBlanksAs val="span"/>
    <c:showDLblsOverMax val="0"/>
  </c:chart>
  <c:spPr>
    <a:noFill/>
    <a:ln w="6350">
      <a:noFill/>
    </a:ln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F0DC5-A4C4-49D1-AE61-8C57030CB957}" type="datetimeFigureOut">
              <a:rPr lang="en-US" smtClean="0"/>
              <a:t>9/21/2015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28CA9-5EB2-4CC6-9059-6E47E4887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066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68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68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68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30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9.xm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" Target="../slides/slide77.xml"/><Relationship Id="rId1" Type="http://schemas.openxmlformats.org/officeDocument/2006/relationships/slideMaster" Target="../slideMasters/slideMaster3.xml"/><Relationship Id="rId6" Type="http://schemas.openxmlformats.org/officeDocument/2006/relationships/slide" Target="../slides/slide78.xml"/><Relationship Id="rId5" Type="http://schemas.openxmlformats.org/officeDocument/2006/relationships/image" Target="../media/image10.png"/><Relationship Id="rId4" Type="http://schemas.openxmlformats.org/officeDocument/2006/relationships/slide" Target="../slides/slide6.xml"/><Relationship Id="rId9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77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134"/>
            <a:ext cx="990600" cy="101324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52578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invGray">
          <a:xfrm>
            <a:off x="0" y="52578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71899"/>
            <a:ext cx="2557347" cy="2615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429000"/>
            <a:ext cx="77724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600200" y="449579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Foundations of US Government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4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Question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339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Closing</a:t>
            </a:r>
            <a:r>
              <a:rPr lang="en-US" sz="4400" b="1" baseline="0" dirty="0" smtClean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</a:rPr>
              <a:t>Questions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14800" y="2971800"/>
            <a:ext cx="4114800" cy="23622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4400"/>
            </a:lvl1pPr>
          </a:lstStyle>
          <a:p>
            <a:pPr algn="ctr">
              <a:lnSpc>
                <a:spcPct val="125000"/>
              </a:lnSpc>
            </a:pPr>
            <a:r>
              <a:rPr lang="en-US" sz="4400" b="0" dirty="0" smtClean="0">
                <a:solidFill>
                  <a:schemeClr val="bg1"/>
                </a:solidFill>
              </a:rPr>
              <a:t>CPS Lesson Questions </a:t>
            </a:r>
            <a:r>
              <a:rPr lang="en-US" dirty="0" smtClean="0"/>
              <a:t>X-X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87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139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Review Question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04800" y="1828800"/>
            <a:ext cx="4191000" cy="4495800"/>
          </a:xfrm>
        </p:spPr>
        <p:txBody>
          <a:bodyPr lIns="274320" tIns="274320" rIns="274320" bIns="274320" anchor="ctr"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 smtClean="0"/>
              <a:t>Text for review question here…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1752600"/>
            <a:ext cx="579120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6675" y="6343650"/>
            <a:ext cx="515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100C20"/>
                </a:solidFill>
                <a:latin typeface="+mn-lt"/>
              </a:rPr>
              <a:t>(Use CPS </a:t>
            </a:r>
            <a:r>
              <a:rPr lang="en-US" sz="2000" b="1" dirty="0" smtClean="0">
                <a:solidFill>
                  <a:srgbClr val="100C20"/>
                </a:solidFill>
                <a:latin typeface="+mn-lt"/>
              </a:rPr>
              <a:t>“Pick </a:t>
            </a:r>
            <a:r>
              <a:rPr lang="en-US" sz="2000" b="1" dirty="0">
                <a:solidFill>
                  <a:srgbClr val="100C20"/>
                </a:solidFill>
                <a:latin typeface="+mn-lt"/>
              </a:rPr>
              <a:t>a </a:t>
            </a:r>
            <a:r>
              <a:rPr lang="en-US" sz="2000" b="1" dirty="0" smtClean="0">
                <a:solidFill>
                  <a:srgbClr val="100C20"/>
                </a:solidFill>
                <a:latin typeface="+mn-lt"/>
              </a:rPr>
              <a:t>Student“ </a:t>
            </a:r>
            <a:r>
              <a:rPr lang="en-US" sz="2000" b="1" dirty="0">
                <a:solidFill>
                  <a:srgbClr val="100C20"/>
                </a:solidFill>
                <a:latin typeface="+mn-lt"/>
              </a:rPr>
              <a:t>for this question.)</a:t>
            </a:r>
          </a:p>
        </p:txBody>
      </p:sp>
      <p:sp>
        <p:nvSpPr>
          <p:cNvPr id="11" name="Bent-Up Arrow 10"/>
          <p:cNvSpPr/>
          <p:nvPr userDrawn="1"/>
        </p:nvSpPr>
        <p:spPr>
          <a:xfrm rot="10800000" flipH="1">
            <a:off x="5029200" y="6505605"/>
            <a:ext cx="552451" cy="342870"/>
          </a:xfrm>
          <a:prstGeom prst="bentUpArrow">
            <a:avLst/>
          </a:prstGeom>
          <a:solidFill>
            <a:srgbClr val="FFCC00"/>
          </a:solidFill>
          <a:ln w="3175"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08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371600" y="381000"/>
            <a:ext cx="28008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Questions?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824567"/>
            <a:ext cx="8648700" cy="4804833"/>
          </a:xfrm>
          <a:prstGeom prst="rect">
            <a:avLst/>
          </a:prstGeom>
          <a:noFill/>
          <a:ln w="38100">
            <a:solidFill>
              <a:srgbClr val="00133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255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048375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5375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Copyright Information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752600"/>
            <a:ext cx="9144000" cy="4191000"/>
          </a:xfrm>
          <a:prstGeom prst="rect">
            <a:avLst/>
          </a:prstGeom>
          <a:solidFill>
            <a:srgbClr val="001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04800" y="2405152"/>
            <a:ext cx="85344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0" eaLnBrk="1" hangingPunct="1">
              <a:spcAft>
                <a:spcPts val="1200"/>
              </a:spcAft>
              <a:buFont typeface="Wingdings 2" pitchFamily="18" charset="2"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Images in this lesson were taken from: </a:t>
            </a:r>
          </a:p>
          <a:p>
            <a:pPr marL="1087438" lvl="2" indent="-320675" eaLnBrk="1" hangingPunct="1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Microsoft</a:t>
            </a:r>
            <a:r>
              <a:rPr lang="en-US" sz="3200" baseline="30000" dirty="0" smtClean="0">
                <a:solidFill>
                  <a:schemeClr val="bg1"/>
                </a:solidFill>
              </a:rPr>
              <a:t>©</a:t>
            </a:r>
            <a:r>
              <a:rPr lang="en-US" sz="3200" dirty="0" smtClean="0">
                <a:solidFill>
                  <a:schemeClr val="bg1"/>
                </a:solidFill>
              </a:rPr>
              <a:t> Clip Art Gallery</a:t>
            </a:r>
          </a:p>
          <a:p>
            <a:pPr marL="1087438" lvl="2" indent="-320675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NJROTC Curriculum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4581525"/>
            <a:ext cx="8153400" cy="1108075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412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aphicFrame>
        <p:nvGraphicFramePr>
          <p:cNvPr id="3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482646062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0002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134"/>
            <a:ext cx="990600" cy="101324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54864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invGray">
          <a:xfrm>
            <a:off x="0" y="56388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08399"/>
            <a:ext cx="2557347" cy="2615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76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891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 To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9144000" cy="4343399"/>
          </a:xfrm>
          <a:ln>
            <a:noFill/>
          </a:ln>
        </p:spPr>
        <p:txBody>
          <a:bodyPr anchor="ctr"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096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63448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What You Will Learn to Do</a:t>
            </a:r>
            <a:endParaRPr lang="en-US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7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9144000" cy="4343399"/>
          </a:xfrm>
          <a:ln>
            <a:noFill/>
          </a:ln>
        </p:spPr>
        <p:txBody>
          <a:bodyPr/>
          <a:lstStyle>
            <a:lvl1pPr marL="742950" indent="-742950">
              <a:buFont typeface="+mj-lt"/>
              <a:buAutoNum type="arabicPeriod"/>
              <a:defRPr/>
            </a:lvl1pPr>
            <a:lvl2pPr marL="971550" indent="-514350">
              <a:buFont typeface="+mj-lt"/>
              <a:buAutoNum type="arabicPeriod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096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26368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Objectives</a:t>
            </a:r>
            <a:endParaRPr lang="en-US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58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2555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Key Terms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343400"/>
            <a:ext cx="2743200" cy="10668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 smtClean="0"/>
              <a:t>X-X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26980" y="2819400"/>
            <a:ext cx="36930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CPS Key Term</a:t>
            </a:r>
          </a:p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Questions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44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 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spect="1"/>
          </p:cNvSpPr>
          <p:nvPr userDrawn="1"/>
        </p:nvSpPr>
        <p:spPr bwMode="auto">
          <a:xfrm>
            <a:off x="301752" y="1830324"/>
            <a:ext cx="8531352" cy="4645152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371600" y="381000"/>
            <a:ext cx="2555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Key Terms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3399" y="1981200"/>
            <a:ext cx="2971801" cy="430887"/>
          </a:xfrm>
          <a:noFill/>
          <a:ln>
            <a:noFill/>
          </a:ln>
        </p:spPr>
        <p:txBody>
          <a:bodyPr lIns="0" tIns="0" rIns="18288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None/>
              <a:defRPr sz="2800" u="none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dirty="0" smtClean="0"/>
              <a:t>Term 1 -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505200" y="1981200"/>
            <a:ext cx="5183525" cy="430887"/>
          </a:xfrm>
          <a:noFill/>
          <a:ln>
            <a:noFill/>
          </a:ln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Definition 1</a:t>
            </a:r>
          </a:p>
        </p:txBody>
      </p:sp>
    </p:spTree>
    <p:extLst>
      <p:ext uri="{BB962C8B-B14F-4D97-AF65-F5344CB8AC3E}">
        <p14:creationId xmlns:p14="http://schemas.microsoft.com/office/powerpoint/2010/main" val="269624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 To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9144000" cy="4343399"/>
          </a:xfrm>
          <a:ln>
            <a:noFill/>
          </a:ln>
        </p:spPr>
        <p:txBody>
          <a:bodyPr anchor="ctr"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096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63448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What You Will Learn to Do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93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 Up Question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896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Warm Up Questions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343400"/>
            <a:ext cx="2743200" cy="10668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 smtClean="0"/>
              <a:t>X-X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26980" y="2819400"/>
            <a:ext cx="36930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CPS Lesson</a:t>
            </a:r>
          </a:p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Questions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84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Que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4230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Opening Question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04800" y="1828800"/>
            <a:ext cx="4191000" cy="4495800"/>
          </a:xfrm>
        </p:spPr>
        <p:txBody>
          <a:bodyPr lIns="274320" tIns="274320" rIns="274320" bIns="274320" anchor="ctr"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 smtClean="0"/>
              <a:t>Text for opening question here…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1752600"/>
            <a:ext cx="4103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6675" y="6343650"/>
            <a:ext cx="515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100C20"/>
                </a:solidFill>
              </a:rPr>
              <a:t>(Use CPS </a:t>
            </a:r>
            <a:r>
              <a:rPr lang="en-US" sz="2000" b="1" dirty="0" smtClean="0">
                <a:solidFill>
                  <a:srgbClr val="100C20"/>
                </a:solidFill>
              </a:rPr>
              <a:t>“Pick </a:t>
            </a:r>
            <a:r>
              <a:rPr lang="en-US" sz="2000" b="1" dirty="0">
                <a:solidFill>
                  <a:srgbClr val="100C20"/>
                </a:solidFill>
              </a:rPr>
              <a:t>a </a:t>
            </a:r>
            <a:r>
              <a:rPr lang="en-US" sz="2000" b="1" dirty="0" smtClean="0">
                <a:solidFill>
                  <a:srgbClr val="100C20"/>
                </a:solidFill>
              </a:rPr>
              <a:t>Student“ </a:t>
            </a:r>
            <a:r>
              <a:rPr lang="en-US" sz="2000" b="1" dirty="0">
                <a:solidFill>
                  <a:srgbClr val="100C20"/>
                </a:solidFill>
              </a:rPr>
              <a:t>for this question.)</a:t>
            </a:r>
          </a:p>
        </p:txBody>
      </p:sp>
      <p:sp>
        <p:nvSpPr>
          <p:cNvPr id="11" name="Bent-Up Arrow 10"/>
          <p:cNvSpPr/>
          <p:nvPr userDrawn="1"/>
        </p:nvSpPr>
        <p:spPr>
          <a:xfrm rot="10800000" flipH="1">
            <a:off x="5029200" y="6505605"/>
            <a:ext cx="552451" cy="342870"/>
          </a:xfrm>
          <a:prstGeom prst="bentUpArrow">
            <a:avLst/>
          </a:prstGeom>
          <a:solidFill>
            <a:srgbClr val="FFCC00"/>
          </a:solidFill>
          <a:ln w="3175"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1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 On Learning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7013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Check On Learning Questions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343400"/>
            <a:ext cx="2743200" cy="10668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 smtClean="0"/>
              <a:t>X-X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26980" y="2819400"/>
            <a:ext cx="36930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CPS Lesson</a:t>
            </a:r>
          </a:p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Questions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7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Question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339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Closing Questions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343400"/>
            <a:ext cx="2743200" cy="10668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 smtClean="0"/>
              <a:t>X-X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26980" y="2819400"/>
            <a:ext cx="36930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CPS Lesson</a:t>
            </a:r>
          </a:p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Questions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7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139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Review Question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04800" y="1828800"/>
            <a:ext cx="4191000" cy="4495800"/>
          </a:xfrm>
        </p:spPr>
        <p:txBody>
          <a:bodyPr lIns="274320" tIns="274320" rIns="274320" bIns="274320" anchor="ctr"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 smtClean="0"/>
              <a:t>Text for review question here…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1752600"/>
            <a:ext cx="4103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6675" y="6343650"/>
            <a:ext cx="515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100C20"/>
                </a:solidFill>
              </a:rPr>
              <a:t>(Use CPS </a:t>
            </a:r>
            <a:r>
              <a:rPr lang="en-US" sz="2000" b="1" dirty="0" smtClean="0">
                <a:solidFill>
                  <a:srgbClr val="100C20"/>
                </a:solidFill>
              </a:rPr>
              <a:t>“Pick </a:t>
            </a:r>
            <a:r>
              <a:rPr lang="en-US" sz="2000" b="1" dirty="0">
                <a:solidFill>
                  <a:srgbClr val="100C20"/>
                </a:solidFill>
              </a:rPr>
              <a:t>a </a:t>
            </a:r>
            <a:r>
              <a:rPr lang="en-US" sz="2000" b="1" dirty="0" smtClean="0">
                <a:solidFill>
                  <a:srgbClr val="100C20"/>
                </a:solidFill>
              </a:rPr>
              <a:t>Student“ </a:t>
            </a:r>
            <a:r>
              <a:rPr lang="en-US" sz="2000" b="1" dirty="0">
                <a:solidFill>
                  <a:srgbClr val="100C20"/>
                </a:solidFill>
              </a:rPr>
              <a:t>for this question.)</a:t>
            </a:r>
          </a:p>
        </p:txBody>
      </p:sp>
      <p:sp>
        <p:nvSpPr>
          <p:cNvPr id="11" name="Bent-Up Arrow 10"/>
          <p:cNvSpPr/>
          <p:nvPr userDrawn="1"/>
        </p:nvSpPr>
        <p:spPr>
          <a:xfrm rot="10800000" flipH="1">
            <a:off x="5029200" y="6505605"/>
            <a:ext cx="552451" cy="342870"/>
          </a:xfrm>
          <a:prstGeom prst="bentUpArrow">
            <a:avLst/>
          </a:prstGeom>
          <a:solidFill>
            <a:srgbClr val="FFCC00"/>
          </a:solidFill>
          <a:ln w="3175"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3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0284" y="1757855"/>
            <a:ext cx="8823432" cy="4953000"/>
          </a:xfrm>
          <a:prstGeom prst="rect">
            <a:avLst/>
          </a:prstGeom>
          <a:solidFill>
            <a:srgbClr val="00133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52400"/>
            <a:ext cx="7315200" cy="6096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dirty="0" smtClean="0"/>
              <a:t>NJROTC and Your Future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762000"/>
            <a:ext cx="5410200" cy="609600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3200" b="1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 smtClean="0"/>
              <a:t>National Defense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57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371600" y="381000"/>
            <a:ext cx="28008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Questions?</a:t>
            </a:r>
            <a:endParaRPr lang="en-US" sz="4400" b="1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40" y="1823112"/>
            <a:ext cx="6553200" cy="48006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230576" y="1786762"/>
            <a:ext cx="6694224" cy="4884248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39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048375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5375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Copyright Information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752600"/>
            <a:ext cx="9144000" cy="4191000"/>
          </a:xfrm>
          <a:prstGeom prst="rect">
            <a:avLst/>
          </a:prstGeom>
          <a:solidFill>
            <a:srgbClr val="001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04800" y="2405152"/>
            <a:ext cx="85344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>
              <a:spcAft>
                <a:spcPts val="1200"/>
              </a:spcAft>
              <a:buFont typeface="Wingdings 2" pitchFamily="18" charset="2"/>
              <a:buNone/>
              <a:defRPr/>
            </a:pPr>
            <a:r>
              <a:rPr lang="en-US" sz="3600" b="1" dirty="0" smtClean="0">
                <a:solidFill>
                  <a:prstClr val="white"/>
                </a:solidFill>
              </a:rPr>
              <a:t>Images in this lesson were taken from: </a:t>
            </a:r>
          </a:p>
          <a:p>
            <a:pPr marL="1087438" lvl="2" indent="-320675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prstClr val="white"/>
                </a:solidFill>
              </a:rPr>
              <a:t>Microsoft</a:t>
            </a:r>
            <a:r>
              <a:rPr lang="en-US" sz="3200" baseline="30000" dirty="0" smtClean="0">
                <a:solidFill>
                  <a:prstClr val="white"/>
                </a:solidFill>
              </a:rPr>
              <a:t>©</a:t>
            </a:r>
            <a:r>
              <a:rPr lang="en-US" sz="3200" dirty="0" smtClean="0">
                <a:solidFill>
                  <a:prstClr val="white"/>
                </a:solidFill>
              </a:rPr>
              <a:t> Clip Art Gallery</a:t>
            </a:r>
          </a:p>
          <a:p>
            <a:pPr marL="1087438" lvl="2" indent="-320675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prstClr val="white"/>
                </a:solidFill>
              </a:rPr>
              <a:t>NJROTC Curriculum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4581525"/>
            <a:ext cx="8153400" cy="1108075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0955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103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</p:cNvPr>
          <p:cNvPicPr>
            <a:picLocks noChangeAspect="1"/>
          </p:cNvPicPr>
          <p:nvPr userDrawn="1"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5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9144000" cy="4343399"/>
          </a:xfrm>
          <a:ln>
            <a:noFill/>
          </a:ln>
        </p:spPr>
        <p:txBody>
          <a:bodyPr/>
          <a:lstStyle>
            <a:lvl1pPr marL="742950" indent="-742950">
              <a:buFont typeface="+mj-lt"/>
              <a:buAutoNum type="arabicPeriod"/>
              <a:defRPr/>
            </a:lvl1pPr>
            <a:lvl2pPr marL="971550" indent="-514350">
              <a:buFont typeface="+mj-lt"/>
              <a:buAutoNum type="arabicPeriod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096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26368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Objectives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9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284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38634470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430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965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13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140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39631519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68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467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3055094732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97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2555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Key Terms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14800" y="2971800"/>
            <a:ext cx="4114800" cy="23622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4400"/>
            </a:lvl1pPr>
          </a:lstStyle>
          <a:p>
            <a:pPr algn="ctr">
              <a:lnSpc>
                <a:spcPct val="125000"/>
              </a:lnSpc>
            </a:pPr>
            <a:r>
              <a:rPr lang="en-US" sz="4400" b="0" dirty="0" smtClean="0">
                <a:solidFill>
                  <a:schemeClr val="bg1"/>
                </a:solidFill>
              </a:rPr>
              <a:t>CPS Lesson Questions </a:t>
            </a:r>
            <a:r>
              <a:rPr lang="en-US" dirty="0" smtClean="0"/>
              <a:t>X-X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4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90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196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601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37663234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806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95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1817404389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5461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990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486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525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 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2555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Key Terms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529887" y="3244334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		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" y="1704975"/>
            <a:ext cx="8729663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37221729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974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980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590067401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01655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999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478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63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18884267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003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0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 Up Question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896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Warm</a:t>
            </a:r>
            <a:r>
              <a:rPr lang="en-US" sz="4400" b="1" baseline="0" dirty="0" smtClean="0">
                <a:solidFill>
                  <a:schemeClr val="bg1"/>
                </a:solidFill>
              </a:rPr>
              <a:t> Up Questions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14800" y="2971800"/>
            <a:ext cx="4114800" cy="23622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4400"/>
            </a:lvl1pPr>
          </a:lstStyle>
          <a:p>
            <a:pPr algn="ctr">
              <a:lnSpc>
                <a:spcPct val="125000"/>
              </a:lnSpc>
            </a:pPr>
            <a:r>
              <a:rPr lang="en-US" sz="4400" b="0" dirty="0" smtClean="0">
                <a:solidFill>
                  <a:schemeClr val="bg1"/>
                </a:solidFill>
              </a:rPr>
              <a:t>CPS Lesson Questions </a:t>
            </a:r>
            <a:r>
              <a:rPr lang="en-US" dirty="0" smtClean="0"/>
              <a:t>X-X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37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2130185568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289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Que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4230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Opening Question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04800" y="1828800"/>
            <a:ext cx="4191000" cy="4495800"/>
          </a:xfrm>
        </p:spPr>
        <p:txBody>
          <a:bodyPr lIns="274320" tIns="274320" rIns="274320" bIns="274320" anchor="ctr"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 smtClean="0"/>
              <a:t>Text for opening question here…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586740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6675" y="6343650"/>
            <a:ext cx="515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100C20"/>
                </a:solidFill>
                <a:latin typeface="+mn-lt"/>
              </a:rPr>
              <a:t>(Use CPS </a:t>
            </a:r>
            <a:r>
              <a:rPr lang="en-US" sz="2000" b="1" dirty="0" smtClean="0">
                <a:solidFill>
                  <a:srgbClr val="100C20"/>
                </a:solidFill>
                <a:latin typeface="+mn-lt"/>
              </a:rPr>
              <a:t>“Pick </a:t>
            </a:r>
            <a:r>
              <a:rPr lang="en-US" sz="2000" b="1" dirty="0">
                <a:solidFill>
                  <a:srgbClr val="100C20"/>
                </a:solidFill>
                <a:latin typeface="+mn-lt"/>
              </a:rPr>
              <a:t>a </a:t>
            </a:r>
            <a:r>
              <a:rPr lang="en-US" sz="2000" b="1" dirty="0" smtClean="0">
                <a:solidFill>
                  <a:srgbClr val="100C20"/>
                </a:solidFill>
                <a:latin typeface="+mn-lt"/>
              </a:rPr>
              <a:t>Student“ </a:t>
            </a:r>
            <a:r>
              <a:rPr lang="en-US" sz="2000" b="1" dirty="0">
                <a:solidFill>
                  <a:srgbClr val="100C20"/>
                </a:solidFill>
                <a:latin typeface="+mn-lt"/>
              </a:rPr>
              <a:t>for this question.)</a:t>
            </a:r>
          </a:p>
        </p:txBody>
      </p:sp>
      <p:sp>
        <p:nvSpPr>
          <p:cNvPr id="11" name="Bent-Up Arrow 10"/>
          <p:cNvSpPr/>
          <p:nvPr userDrawn="1"/>
        </p:nvSpPr>
        <p:spPr>
          <a:xfrm rot="10800000" flipH="1">
            <a:off x="5029200" y="6505605"/>
            <a:ext cx="552451" cy="342870"/>
          </a:xfrm>
          <a:prstGeom prst="bentUpArrow">
            <a:avLst/>
          </a:prstGeom>
          <a:solidFill>
            <a:srgbClr val="FFCC00"/>
          </a:solidFill>
          <a:ln w="3175"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50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52400"/>
            <a:ext cx="7391400" cy="6096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Citizenship and American Government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762000"/>
            <a:ext cx="7086600" cy="609600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3200" baseline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 smtClean="0"/>
              <a:t>Foundations of US Government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724025"/>
            <a:ext cx="8729663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20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 On Learning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7013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Check On Learning Questions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14800" y="2971800"/>
            <a:ext cx="4114800" cy="23622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4400"/>
            </a:lvl1pPr>
          </a:lstStyle>
          <a:p>
            <a:pPr algn="ctr">
              <a:lnSpc>
                <a:spcPct val="125000"/>
              </a:lnSpc>
            </a:pPr>
            <a:r>
              <a:rPr lang="en-US" sz="4400" b="0" dirty="0" smtClean="0">
                <a:solidFill>
                  <a:schemeClr val="bg1"/>
                </a:solidFill>
              </a:rPr>
              <a:t>CPS Lesson Questions </a:t>
            </a:r>
            <a:r>
              <a:rPr lang="en-US" dirty="0" smtClean="0"/>
              <a:t>X-X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33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433513"/>
            <a:ext cx="9144000" cy="5424487"/>
          </a:xfrm>
          <a:prstGeom prst="rect">
            <a:avLst/>
          </a:prstGeom>
          <a:blipFill>
            <a:blip r:embed="rId1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134"/>
            <a:ext cx="990600" cy="10132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txBody>
          <a:bodyPr vert="horz" lIns="457200" tIns="274320" rIns="457200" bIns="2743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7873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6" r:id="rId4"/>
    <p:sldLayoutId id="2147483658" r:id="rId5"/>
    <p:sldLayoutId id="2147483659" r:id="rId6"/>
    <p:sldLayoutId id="2147483660" r:id="rId7"/>
    <p:sldLayoutId id="2147483664" r:id="rId8"/>
    <p:sldLayoutId id="2147483661" r:id="rId9"/>
    <p:sldLayoutId id="2147483662" r:id="rId10"/>
    <p:sldLayoutId id="2147483663" r:id="rId11"/>
    <p:sldLayoutId id="2147483665" r:id="rId12"/>
    <p:sldLayoutId id="2147483666" r:id="rId13"/>
    <p:sldLayoutId id="2147483722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Font typeface="Wingdings" panose="05000000000000000000" pitchFamily="2" charset="2"/>
        <a:buChar char="§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600"/>
        </a:spcAft>
        <a:buFont typeface="Wingdings" panose="05000000000000000000" pitchFamily="2" charset="2"/>
        <a:buChar char="§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33513"/>
            <a:ext cx="9144000" cy="5424487"/>
          </a:xfrm>
          <a:prstGeom prst="rect">
            <a:avLst/>
          </a:prstGeom>
          <a:blipFill>
            <a:blip r:embed="rId1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134"/>
            <a:ext cx="990600" cy="10132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txBody>
          <a:bodyPr vert="horz" lIns="457200" tIns="274320" rIns="457200" bIns="2743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7741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Font typeface="Wingdings" panose="05000000000000000000" pitchFamily="2" charset="2"/>
        <a:buChar char="§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600"/>
        </a:spcAft>
        <a:buFont typeface="Wingdings" panose="05000000000000000000" pitchFamily="2" charset="2"/>
        <a:buChar char="§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3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4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3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7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15.wmf"/><Relationship Id="rId2" Type="http://schemas.openxmlformats.org/officeDocument/2006/relationships/tags" Target="../tags/tag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30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22.JPG"/><Relationship Id="rId5" Type="http://schemas.openxmlformats.org/officeDocument/2006/relationships/slideLayout" Target="../slideLayouts/slideLayout30.xml"/><Relationship Id="rId4" Type="http://schemas.openxmlformats.org/officeDocument/2006/relationships/tags" Target="../tags/tag4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30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33.JPG"/><Relationship Id="rId5" Type="http://schemas.openxmlformats.org/officeDocument/2006/relationships/slideLayout" Target="../slideLayouts/slideLayout30.xml"/><Relationship Id="rId4" Type="http://schemas.openxmlformats.org/officeDocument/2006/relationships/tags" Target="../tags/tag5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8.xml"/><Relationship Id="rId7" Type="http://schemas.openxmlformats.org/officeDocument/2006/relationships/slide" Target="slide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slide" Target="slide11.xml"/><Relationship Id="rId11" Type="http://schemas.openxmlformats.org/officeDocument/2006/relationships/image" Target="../media/image14.png"/><Relationship Id="rId5" Type="http://schemas.openxmlformats.org/officeDocument/2006/relationships/slide" Target="slide10.xml"/><Relationship Id="rId10" Type="http://schemas.openxmlformats.org/officeDocument/2006/relationships/slide" Target="slide7.xml"/><Relationship Id="rId4" Type="http://schemas.openxmlformats.org/officeDocument/2006/relationships/slide" Target="slide9.xml"/><Relationship Id="rId9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chart" Target="../charts/chart6.xml"/><Relationship Id="rId4" Type="http://schemas.openxmlformats.org/officeDocument/2006/relationships/slideLayout" Target="../slideLayouts/slideLayout4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15.wmf"/><Relationship Id="rId2" Type="http://schemas.openxmlformats.org/officeDocument/2006/relationships/tags" Target="../tags/tag5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5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slideLayout" Target="../slideLayouts/slideLayout30.xml"/><Relationship Id="rId4" Type="http://schemas.openxmlformats.org/officeDocument/2006/relationships/tags" Target="../tags/tag5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slideLayout" Target="../slideLayouts/slideLayout30.xml"/><Relationship Id="rId4" Type="http://schemas.openxmlformats.org/officeDocument/2006/relationships/tags" Target="../tags/tag6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tags" Target="../tags/tag6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tags" Target="../tags/tag6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tags" Target="../tags/tag6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52800"/>
            <a:ext cx="91440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Module 2 – Leadership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744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Section </a:t>
            </a:r>
            <a:r>
              <a:rPr lang="en-US" sz="2800" dirty="0">
                <a:solidFill>
                  <a:srgbClr val="FFCC00"/>
                </a:solidFill>
              </a:rPr>
              <a:t>2</a:t>
            </a:r>
            <a:r>
              <a:rPr lang="en-US" sz="2800" dirty="0" smtClean="0">
                <a:solidFill>
                  <a:srgbClr val="FFCC00"/>
                </a:solidFill>
              </a:rPr>
              <a:t> – Lecture Procedure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191009"/>
            <a:ext cx="9067800" cy="46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dirty="0" smtClean="0">
                <a:solidFill>
                  <a:prstClr val="white"/>
                </a:solidFill>
              </a:rPr>
              <a:t>Chapter 4 – </a:t>
            </a:r>
            <a:r>
              <a:rPr lang="en-US" sz="2800" dirty="0" smtClean="0">
                <a:solidFill>
                  <a:schemeClr val="bg1"/>
                </a:solidFill>
              </a:rPr>
              <a:t>How to Give Instruction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8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 published report about a person, group, or situation that has been studied over time; also a situation in real life that can be looked at or studied to learn about something 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Biography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Life story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Case study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Memoir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(NS3-M2U1C4S2:KT3)</a:t>
            </a:r>
            <a:endParaRPr lang="en-US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28413" y="4431796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190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Method of teaching that shows learners how to do a task using sequential instructions with the end goal of having learners perform the tasks independently</a:t>
            </a:r>
            <a:r>
              <a:rPr lang="en-US" sz="3600" b="0" dirty="0" smtClean="0"/>
              <a:t> </a:t>
            </a:r>
            <a:endParaRPr lang="en-US" sz="3600" b="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Experimentation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Illustration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Presentation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Demonstration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(NS3-M2U1C4S2:KT4)</a:t>
            </a:r>
            <a:endParaRPr lang="en-US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28413" y="5002852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09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 learning activity where students are subdivided into groups or teams within which the members work with each other to accomplish a goal 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Harmonious learning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Disjointed learning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Cooperative learning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Active learning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(NS3-M2U1C4S2:KT5)</a:t>
            </a:r>
            <a:endParaRPr lang="en-US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28413" y="4387552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52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742" y="1959810"/>
            <a:ext cx="2702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Audiovisual aids -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1" y="1959810"/>
            <a:ext cx="5342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Materials </a:t>
            </a:r>
            <a:r>
              <a:rPr lang="en-US" sz="2800" dirty="0">
                <a:solidFill>
                  <a:schemeClr val="bg1"/>
                </a:solidFill>
              </a:rPr>
              <a:t>using sight or sound to present </a:t>
            </a:r>
            <a:r>
              <a:rPr lang="en-US" sz="2800" dirty="0" smtClean="0">
                <a:solidFill>
                  <a:schemeClr val="bg1"/>
                </a:solidFill>
              </a:rPr>
              <a:t>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7764" y="3604130"/>
            <a:ext cx="2694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Role playing -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1" y="3604130"/>
            <a:ext cx="53500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An instructional </a:t>
            </a:r>
            <a:r>
              <a:rPr lang="en-US" sz="2800" dirty="0" smtClean="0">
                <a:solidFill>
                  <a:schemeClr val="bg1"/>
                </a:solidFill>
              </a:rPr>
              <a:t>technique involving </a:t>
            </a:r>
            <a:r>
              <a:rPr lang="en-US" sz="2800" dirty="0">
                <a:solidFill>
                  <a:schemeClr val="bg1"/>
                </a:solidFill>
              </a:rPr>
              <a:t>a </a:t>
            </a:r>
            <a:r>
              <a:rPr lang="en-US" sz="2800" dirty="0" smtClean="0">
                <a:solidFill>
                  <a:schemeClr val="bg1"/>
                </a:solidFill>
              </a:rPr>
              <a:t>spontaneous portrayal </a:t>
            </a:r>
            <a:r>
              <a:rPr lang="en-US" sz="2800" dirty="0">
                <a:solidFill>
                  <a:schemeClr val="bg1"/>
                </a:solidFill>
              </a:rPr>
              <a:t>(acting out) of </a:t>
            </a:r>
            <a:r>
              <a:rPr lang="en-US" sz="2800" dirty="0" smtClean="0">
                <a:solidFill>
                  <a:schemeClr val="bg1"/>
                </a:solidFill>
              </a:rPr>
              <a:t>a situation</a:t>
            </a:r>
            <a:r>
              <a:rPr lang="en-US" sz="2800" dirty="0">
                <a:solidFill>
                  <a:schemeClr val="bg1"/>
                </a:solidFill>
              </a:rPr>
              <a:t>, condition, </a:t>
            </a:r>
            <a:r>
              <a:rPr lang="en-US" sz="2800" dirty="0" smtClean="0">
                <a:solidFill>
                  <a:schemeClr val="bg1"/>
                </a:solidFill>
              </a:rPr>
              <a:t>or circumstance </a:t>
            </a:r>
            <a:r>
              <a:rPr lang="en-US" sz="2800" dirty="0">
                <a:solidFill>
                  <a:schemeClr val="bg1"/>
                </a:solidFill>
              </a:rPr>
              <a:t>by </a:t>
            </a:r>
            <a:r>
              <a:rPr lang="en-US" sz="2800" dirty="0" smtClean="0">
                <a:solidFill>
                  <a:schemeClr val="bg1"/>
                </a:solidFill>
              </a:rPr>
              <a:t>selected members </a:t>
            </a:r>
            <a:r>
              <a:rPr lang="en-US" sz="2800" dirty="0">
                <a:solidFill>
                  <a:schemeClr val="bg1"/>
                </a:solidFill>
              </a:rPr>
              <a:t>of the </a:t>
            </a:r>
            <a:r>
              <a:rPr lang="en-US" sz="2800" dirty="0" smtClean="0">
                <a:solidFill>
                  <a:schemeClr val="bg1"/>
                </a:solidFill>
              </a:rPr>
              <a:t>class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4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742" y="1959810"/>
            <a:ext cx="2702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Case study -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1" y="1959810"/>
            <a:ext cx="53420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 </a:t>
            </a:r>
            <a:r>
              <a:rPr lang="en-US" sz="2800" dirty="0">
                <a:solidFill>
                  <a:schemeClr val="bg1"/>
                </a:solidFill>
              </a:rPr>
              <a:t>published report about a person, group, or situation that has been studied over time; also </a:t>
            </a:r>
            <a:r>
              <a:rPr lang="en-US" sz="2800" dirty="0" smtClean="0">
                <a:solidFill>
                  <a:schemeClr val="bg1"/>
                </a:solidFill>
              </a:rPr>
              <a:t>a </a:t>
            </a:r>
            <a:r>
              <a:rPr lang="en-US" sz="2800" dirty="0">
                <a:solidFill>
                  <a:schemeClr val="bg1"/>
                </a:solidFill>
              </a:rPr>
              <a:t>situation in real life that can be looked at or studied to learn about something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7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763" y="1967835"/>
            <a:ext cx="293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Demonstration -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1" y="1967835"/>
            <a:ext cx="53500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Method of teaching that shows </a:t>
            </a:r>
            <a:r>
              <a:rPr lang="en-US" sz="2800" dirty="0">
                <a:solidFill>
                  <a:schemeClr val="bg1"/>
                </a:solidFill>
              </a:rPr>
              <a:t>learners how to do a task using sequential instructions with the end goal of having learners perform the tasks </a:t>
            </a:r>
            <a:r>
              <a:rPr lang="en-US" sz="2800" dirty="0" smtClean="0">
                <a:solidFill>
                  <a:schemeClr val="bg1"/>
                </a:solidFill>
              </a:rPr>
              <a:t>independently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9743" y="4277132"/>
            <a:ext cx="2935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Cooperative learning -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4781" y="4293174"/>
            <a:ext cx="53500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 learning activity where </a:t>
            </a:r>
            <a:r>
              <a:rPr lang="en-US" sz="2800" dirty="0">
                <a:solidFill>
                  <a:schemeClr val="bg1"/>
                </a:solidFill>
              </a:rPr>
              <a:t>students </a:t>
            </a:r>
            <a:r>
              <a:rPr lang="en-US" sz="2800" dirty="0" smtClean="0">
                <a:solidFill>
                  <a:schemeClr val="bg1"/>
                </a:solidFill>
              </a:rPr>
              <a:t>are subdivided </a:t>
            </a:r>
            <a:r>
              <a:rPr lang="en-US" sz="2800" dirty="0">
                <a:solidFill>
                  <a:schemeClr val="bg1"/>
                </a:solidFill>
              </a:rPr>
              <a:t>into groups or teams within which the members work with </a:t>
            </a:r>
            <a:r>
              <a:rPr lang="en-US" sz="2800" dirty="0" smtClean="0">
                <a:solidFill>
                  <a:schemeClr val="bg1"/>
                </a:solidFill>
              </a:rPr>
              <a:t>each </a:t>
            </a:r>
            <a:r>
              <a:rPr lang="en-US" sz="2800" dirty="0">
                <a:solidFill>
                  <a:schemeClr val="bg1"/>
                </a:solidFill>
              </a:rPr>
              <a:t>other to accomplish a </a:t>
            </a:r>
            <a:r>
              <a:rPr lang="en-US" sz="2800" dirty="0" smtClean="0">
                <a:solidFill>
                  <a:schemeClr val="bg1"/>
                </a:solidFill>
              </a:rPr>
              <a:t>goal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3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 idx="4294967295"/>
          </p:nvPr>
        </p:nvSpPr>
        <p:spPr>
          <a:xfrm>
            <a:off x="209548" y="190500"/>
            <a:ext cx="8705852" cy="1187450"/>
          </a:xfrm>
        </p:spPr>
        <p:txBody>
          <a:bodyPr>
            <a:noAutofit/>
          </a:bodyPr>
          <a:lstStyle/>
          <a:p>
            <a:r>
              <a:rPr lang="en-US" sz="4400" dirty="0"/>
              <a:t>Name and discuss different methods or techniques for instruction.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00375" y="6136098"/>
            <a:ext cx="342900" cy="381000"/>
            <a:chOff x="4156144" y="6248400"/>
            <a:chExt cx="342900" cy="381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" y="5334000"/>
            <a:ext cx="5429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8F8F8"/>
                </a:solidFill>
              </a:rPr>
              <a:t>Note to Instructors: </a:t>
            </a:r>
          </a:p>
          <a:p>
            <a:pPr algn="ctr"/>
            <a:r>
              <a:rPr lang="en-US" sz="2000" dirty="0" smtClean="0">
                <a:solidFill>
                  <a:srgbClr val="F8F8F8"/>
                </a:solidFill>
              </a:rPr>
              <a:t>Click the Show/Hide Response Display Button </a:t>
            </a:r>
            <a:endParaRPr lang="en-US" sz="2000" dirty="0">
              <a:solidFill>
                <a:srgbClr val="F8F8F8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576595"/>
            <a:ext cx="1062281" cy="1018362"/>
          </a:xfrm>
          <a:prstGeom prst="rect">
            <a:avLst/>
          </a:prstGeom>
        </p:spPr>
      </p:pic>
      <p:sp>
        <p:nvSpPr>
          <p:cNvPr id="3" name="Flowchart: Card 2"/>
          <p:cNvSpPr/>
          <p:nvPr/>
        </p:nvSpPr>
        <p:spPr>
          <a:xfrm rot="10800000" flipH="1">
            <a:off x="209549" y="1453907"/>
            <a:ext cx="8705851" cy="3880092"/>
          </a:xfrm>
          <a:prstGeom prst="flowChartPunchedCard">
            <a:avLst/>
          </a:prstGeom>
          <a:solidFill>
            <a:srgbClr val="FFFFC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500288"/>
            <a:ext cx="574196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34" name="ShockwaveFlash1" r:id="rId3" imgW="1136520" imgH="1365120"/>
        </mc:Choice>
        <mc:Fallback>
          <p:control name="ShockwaveFlash1" r:id="rId3" imgW="1136520" imgH="1365120">
            <p:pic>
              <p:nvPicPr>
                <p:cNvPr id="14" name="ShockwaveFlash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25862" y="5403218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458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What is your preferred method of learning</a:t>
            </a:r>
            <a:r>
              <a:rPr lang="en-US" sz="5400" dirty="0" smtClean="0"/>
              <a:t>?</a:t>
            </a:r>
            <a:endParaRPr lang="en-US" sz="25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62000" y="3008675"/>
            <a:ext cx="7753350" cy="2976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Lecture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Discussion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Demonstration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Role playing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Case study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Cooperative learning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(NS3-M2U1C4S2:LQ1)</a:t>
            </a:r>
            <a:endParaRPr lang="en-US" dirty="0"/>
          </a:p>
        </p:txBody>
      </p:sp>
      <p:sp>
        <p:nvSpPr>
          <p:cNvPr id="6" name="TPChart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858000" y="3008675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331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When deciding on instruction technique, what should be taken into consideration about the learners? </a:t>
            </a:r>
            <a:br>
              <a:rPr lang="en-US" sz="4000" dirty="0" smtClean="0"/>
            </a:br>
            <a:r>
              <a:rPr lang="en-US" sz="2800" dirty="0" smtClean="0"/>
              <a:t>(Input all that apply, then push the ENTER button.) </a:t>
            </a:r>
            <a:r>
              <a:rPr lang="en-US" sz="4000" b="0" dirty="0" smtClean="0"/>
              <a:t> </a:t>
            </a:r>
            <a:endParaRPr lang="en-US" sz="4000" b="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Number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Ability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Maturity level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Previous experience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Learning style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(NS3-M2U1C4S2:LQ2)</a:t>
            </a:r>
            <a:endParaRPr lang="en-US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19777" y="3400638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8" name="CAI2"/>
          <p:cNvSpPr>
            <a:spLocks noChangeAspect="1"/>
          </p:cNvSpPr>
          <p:nvPr>
            <p:custDataLst>
              <p:tags r:id="rId4"/>
            </p:custDataLst>
          </p:nvPr>
        </p:nvSpPr>
        <p:spPr>
          <a:xfrm rot="10800000">
            <a:off x="419777" y="3901701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9" name="CAI3"/>
          <p:cNvSpPr>
            <a:spLocks noChangeAspect="1"/>
          </p:cNvSpPr>
          <p:nvPr>
            <p:custDataLst>
              <p:tags r:id="rId5"/>
            </p:custDataLst>
          </p:nvPr>
        </p:nvSpPr>
        <p:spPr>
          <a:xfrm rot="10800000">
            <a:off x="419777" y="4457085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0" name="CAI4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rot="10800000">
            <a:off x="419777" y="5034491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1" name="CAI5"/>
          <p:cNvSpPr>
            <a:spLocks noChangeAspect="1"/>
          </p:cNvSpPr>
          <p:nvPr>
            <p:custDataLst>
              <p:tags r:id="rId7"/>
            </p:custDataLst>
          </p:nvPr>
        </p:nvSpPr>
        <p:spPr>
          <a:xfrm rot="10800000">
            <a:off x="419777" y="5613954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2" name="TPChart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540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Preparing to Lecture</a:t>
            </a:r>
            <a:r>
              <a:rPr lang="en-US" sz="2800" dirty="0" smtClean="0">
                <a:solidFill>
                  <a:srgbClr val="FFCC00"/>
                </a:solidFill>
              </a:rPr>
              <a:t>: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" y="2555240"/>
            <a:ext cx="85386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Prepare to lecture by: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000"/>
                </a:solidFill>
              </a:rPr>
              <a:t>Gathering</a:t>
            </a:r>
            <a:r>
              <a:rPr lang="en-US" sz="2800" dirty="0">
                <a:solidFill>
                  <a:schemeClr val="bg1"/>
                </a:solidFill>
              </a:rPr>
              <a:t> the necessary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Determining a </a:t>
            </a:r>
            <a:r>
              <a:rPr lang="en-US" sz="2800" dirty="0">
                <a:solidFill>
                  <a:srgbClr val="FFC000"/>
                </a:solidFill>
              </a:rPr>
              <a:t>point of view </a:t>
            </a:r>
            <a:r>
              <a:rPr lang="en-US" sz="2800" dirty="0">
                <a:solidFill>
                  <a:schemeClr val="bg1"/>
                </a:solidFill>
              </a:rPr>
              <a:t>from which to present the subject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000"/>
                </a:solidFill>
              </a:rPr>
              <a:t>Tailoring</a:t>
            </a:r>
            <a:r>
              <a:rPr lang="en-US" sz="2800" dirty="0">
                <a:solidFill>
                  <a:schemeClr val="bg1"/>
                </a:solidFill>
              </a:rPr>
              <a:t> the lecture to the students</a:t>
            </a:r>
          </a:p>
        </p:txBody>
      </p:sp>
    </p:spTree>
    <p:extLst>
      <p:ext uri="{BB962C8B-B14F-4D97-AF65-F5344CB8AC3E}">
        <p14:creationId xmlns:p14="http://schemas.microsoft.com/office/powerpoint/2010/main" val="235029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lIns="640080" tIns="0">
            <a:normAutofit/>
          </a:bodyPr>
          <a:lstStyle/>
          <a:p>
            <a:r>
              <a:rPr lang="en-US" sz="3600" dirty="0" smtClean="0"/>
              <a:t>Demonstrate knowledge of the challenge of leadership, the qualities of an effective leader, how to evaluate the performance of subordinates and how to give instruction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01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Three Main Steps to Lecture</a:t>
            </a:r>
            <a:r>
              <a:rPr lang="en-US" sz="2800" dirty="0" smtClean="0">
                <a:solidFill>
                  <a:srgbClr val="FFCC00"/>
                </a:solidFill>
              </a:rPr>
              <a:t>: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5535613" y="4088765"/>
            <a:ext cx="1016000" cy="465138"/>
          </a:xfrm>
          <a:prstGeom prst="rightArrow">
            <a:avLst>
              <a:gd name="adj1" fmla="val 50000"/>
              <a:gd name="adj2" fmla="val 5460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543675" y="3264853"/>
            <a:ext cx="1989138" cy="2108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53D68"/>
                </a:solidFill>
                <a:latin typeface="+mn-lt"/>
              </a:rPr>
              <a:t>Summary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2554288" y="4096703"/>
            <a:ext cx="1016000" cy="465137"/>
          </a:xfrm>
          <a:prstGeom prst="rightArrow">
            <a:avLst>
              <a:gd name="adj1" fmla="val 50000"/>
              <a:gd name="adj2" fmla="val 54608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63938" y="3264853"/>
            <a:ext cx="1989137" cy="2108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53D68"/>
                </a:solidFill>
                <a:latin typeface="+mn-lt"/>
              </a:rPr>
              <a:t>Presentation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73088" y="3241040"/>
            <a:ext cx="1989137" cy="2108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53D68"/>
                </a:solidFill>
                <a:latin typeface="+mn-lt"/>
              </a:rPr>
              <a:t>Introduction</a:t>
            </a: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677863" y="3301365"/>
            <a:ext cx="457200" cy="465138"/>
          </a:xfrm>
          <a:prstGeom prst="ellipse">
            <a:avLst/>
          </a:prstGeom>
          <a:solidFill>
            <a:srgbClr val="053D68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CC00"/>
                </a:solidFill>
                <a:latin typeface="+mn-lt"/>
              </a:rPr>
              <a:t>1</a:t>
            </a: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3657600" y="3326765"/>
            <a:ext cx="457200" cy="465138"/>
          </a:xfrm>
          <a:prstGeom prst="ellipse">
            <a:avLst/>
          </a:prstGeom>
          <a:solidFill>
            <a:srgbClr val="053D68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CC00"/>
                </a:solidFill>
                <a:latin typeface="+mn-lt"/>
              </a:rPr>
              <a:t>2</a:t>
            </a:r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6646863" y="3318828"/>
            <a:ext cx="457200" cy="465137"/>
          </a:xfrm>
          <a:prstGeom prst="ellipse">
            <a:avLst/>
          </a:prstGeom>
          <a:solidFill>
            <a:srgbClr val="053D68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CC00"/>
                </a:solidFill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1773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Three Main Steps to </a:t>
            </a:r>
            <a:r>
              <a:rPr lang="en-US" sz="2800" dirty="0" smtClean="0">
                <a:solidFill>
                  <a:srgbClr val="FFCC00"/>
                </a:solidFill>
              </a:rPr>
              <a:t>Lecture</a:t>
            </a:r>
          </a:p>
          <a:p>
            <a:pPr algn="ctr"/>
            <a:endParaRPr lang="en-US" sz="2800" dirty="0">
              <a:solidFill>
                <a:srgbClr val="FFCC00"/>
              </a:solidFill>
            </a:endParaRPr>
          </a:p>
          <a:p>
            <a:pPr algn="ctr"/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59" y="2829560"/>
            <a:ext cx="6549467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rgbClr val="FFCC00"/>
                </a:solidFill>
              </a:rPr>
              <a:t>Introduction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CC00"/>
              </a:solidFill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Introduce yourself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State the objective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Explain the topic relevance to the student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Give an overview of the lecture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23787" y="4281257"/>
            <a:ext cx="1989137" cy="2249424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53D68"/>
                </a:solidFill>
                <a:latin typeface="+mn-lt"/>
              </a:rPr>
              <a:t>Introduction</a:t>
            </a:r>
          </a:p>
        </p:txBody>
      </p: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6933971" y="4392815"/>
            <a:ext cx="457200" cy="465138"/>
          </a:xfrm>
          <a:prstGeom prst="ellipse">
            <a:avLst/>
          </a:prstGeom>
          <a:solidFill>
            <a:srgbClr val="053D68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CC00"/>
                </a:solidFill>
                <a:latin typeface="+mn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9099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Three Main Steps to </a:t>
            </a:r>
            <a:r>
              <a:rPr lang="en-US" sz="2800" dirty="0" smtClean="0">
                <a:solidFill>
                  <a:srgbClr val="FFCC00"/>
                </a:solidFill>
              </a:rPr>
              <a:t>Lecture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59" y="2799080"/>
            <a:ext cx="654946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bg1"/>
              </a:buClr>
              <a:buFont typeface="+mj-lt"/>
              <a:buAutoNum type="arabicPeriod" startAt="2"/>
            </a:pPr>
            <a:r>
              <a:rPr lang="en-US" sz="2800" dirty="0" smtClean="0">
                <a:solidFill>
                  <a:srgbClr val="FFCC00"/>
                </a:solidFill>
              </a:rPr>
              <a:t>Presentation</a:t>
            </a:r>
          </a:p>
          <a:p>
            <a:endParaRPr lang="en-US" sz="1000" dirty="0">
              <a:solidFill>
                <a:srgbClr val="FFCC00"/>
              </a:solidFill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Break the larger topics down into smaller </a:t>
            </a:r>
            <a:r>
              <a:rPr lang="en-US" sz="2800" dirty="0" smtClean="0">
                <a:solidFill>
                  <a:schemeClr val="bg1"/>
                </a:solidFill>
              </a:rPr>
              <a:t>parts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Provide examples, explanations, illustrations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23787" y="4291796"/>
            <a:ext cx="1989137" cy="225264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53D68"/>
                </a:solidFill>
                <a:latin typeface="+mn-lt"/>
              </a:rPr>
              <a:t>Presentation</a:t>
            </a:r>
            <a:endParaRPr lang="en-US" altLang="en-US" sz="2800" dirty="0">
              <a:solidFill>
                <a:srgbClr val="053D68"/>
              </a:solidFill>
              <a:latin typeface="+mn-lt"/>
            </a:endParaRPr>
          </a:p>
        </p:txBody>
      </p: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6901549" y="4422445"/>
            <a:ext cx="457200" cy="465138"/>
          </a:xfrm>
          <a:prstGeom prst="ellipse">
            <a:avLst/>
          </a:prstGeom>
          <a:solidFill>
            <a:srgbClr val="053D68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CC00"/>
                </a:solidFill>
                <a:latin typeface="+mn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294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Three Main Steps to </a:t>
            </a:r>
            <a:r>
              <a:rPr lang="en-US" sz="2800" dirty="0" smtClean="0">
                <a:solidFill>
                  <a:srgbClr val="FFCC00"/>
                </a:solidFill>
              </a:rPr>
              <a:t>Lecture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59" y="2799080"/>
            <a:ext cx="852336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bg1"/>
              </a:buClr>
              <a:buFont typeface="+mj-lt"/>
              <a:buAutoNum type="arabicPeriod" startAt="3"/>
            </a:pPr>
            <a:r>
              <a:rPr lang="en-US" sz="2800" dirty="0" smtClean="0">
                <a:solidFill>
                  <a:srgbClr val="FFCC00"/>
                </a:solidFill>
              </a:rPr>
              <a:t>Summary</a:t>
            </a:r>
          </a:p>
          <a:p>
            <a:endParaRPr lang="en-US" sz="1000" dirty="0">
              <a:solidFill>
                <a:srgbClr val="FFCC00"/>
              </a:solidFill>
            </a:endParaRPr>
          </a:p>
          <a:p>
            <a:pPr marL="914400" lvl="1" indent="-45720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Emphasize </a:t>
            </a:r>
            <a:r>
              <a:rPr lang="en-US" sz="2800" dirty="0">
                <a:solidFill>
                  <a:schemeClr val="bg1"/>
                </a:solidFill>
              </a:rPr>
              <a:t>and tie together principle points of the lesson, including objectives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39027" y="4321754"/>
            <a:ext cx="1989137" cy="2249424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53D68"/>
                </a:solidFill>
                <a:latin typeface="+mn-lt"/>
              </a:rPr>
              <a:t>Summary</a:t>
            </a:r>
            <a:endParaRPr lang="en-US" altLang="en-US" sz="2800" dirty="0">
              <a:solidFill>
                <a:srgbClr val="053D68"/>
              </a:solidFill>
              <a:latin typeface="+mn-lt"/>
            </a:endParaRPr>
          </a:p>
        </p:txBody>
      </p: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6976913" y="4458638"/>
            <a:ext cx="457200" cy="465138"/>
          </a:xfrm>
          <a:prstGeom prst="ellipse">
            <a:avLst/>
          </a:prstGeom>
          <a:solidFill>
            <a:srgbClr val="053D68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CC00"/>
                </a:solidFill>
                <a:latin typeface="+mn-lt"/>
              </a:rPr>
              <a:t>3</a:t>
            </a:r>
            <a:endParaRPr lang="en-US" altLang="en-US" sz="2800" dirty="0">
              <a:solidFill>
                <a:srgbClr val="FFCC00"/>
              </a:solidFill>
              <a:latin typeface="+mn-lt"/>
            </a:endParaRPr>
          </a:p>
        </p:txBody>
      </p:sp>
      <p:pic>
        <p:nvPicPr>
          <p:cNvPr id="8" name="Picture 6" descr="070927-N-8421M-008_NAVY-m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3" y="4466742"/>
            <a:ext cx="2907306" cy="197565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1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Guidelines </a:t>
            </a:r>
            <a:r>
              <a:rPr lang="en-US" sz="2800" dirty="0" smtClean="0">
                <a:solidFill>
                  <a:srgbClr val="FFCC00"/>
                </a:solidFill>
              </a:rPr>
              <a:t>for Effective </a:t>
            </a:r>
            <a:r>
              <a:rPr lang="en-US" sz="2800" dirty="0">
                <a:solidFill>
                  <a:srgbClr val="FFCC00"/>
                </a:solidFill>
              </a:rPr>
              <a:t>Use of Lecture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752" y="2834572"/>
            <a:ext cx="86622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Know the specific </a:t>
            </a:r>
            <a:r>
              <a:rPr lang="en-US" sz="2800" dirty="0">
                <a:solidFill>
                  <a:srgbClr val="FFCC00"/>
                </a:solidFill>
              </a:rPr>
              <a:t>objectives</a:t>
            </a:r>
            <a:r>
              <a:rPr lang="en-US" sz="2800" dirty="0">
                <a:solidFill>
                  <a:schemeClr val="bg1"/>
                </a:solidFill>
              </a:rPr>
              <a:t> of the topic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Ensure the lecture is well </a:t>
            </a:r>
            <a:r>
              <a:rPr lang="en-US" sz="2800" dirty="0">
                <a:solidFill>
                  <a:srgbClr val="FFCC00"/>
                </a:solidFill>
              </a:rPr>
              <a:t>organized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Avoid boring instructing by varying voice </a:t>
            </a:r>
            <a:r>
              <a:rPr lang="en-US" sz="2800" dirty="0">
                <a:solidFill>
                  <a:srgbClr val="FFC000"/>
                </a:solidFill>
              </a:rPr>
              <a:t>stress</a:t>
            </a:r>
            <a:r>
              <a:rPr lang="en-US" sz="2800" dirty="0">
                <a:solidFill>
                  <a:schemeClr val="bg1"/>
                </a:solidFill>
              </a:rPr>
              <a:t> and </a:t>
            </a:r>
            <a:r>
              <a:rPr lang="en-US" sz="2800" dirty="0">
                <a:solidFill>
                  <a:srgbClr val="FFC000"/>
                </a:solidFill>
              </a:rPr>
              <a:t>intensity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Watch the class actions (</a:t>
            </a:r>
            <a:r>
              <a:rPr lang="en-US" sz="2800" dirty="0">
                <a:solidFill>
                  <a:srgbClr val="FFCC00"/>
                </a:solidFill>
              </a:rPr>
              <a:t>attentiveness</a:t>
            </a:r>
            <a:r>
              <a:rPr lang="en-US" sz="2800" dirty="0">
                <a:solidFill>
                  <a:schemeClr val="bg1"/>
                </a:solidFill>
              </a:rPr>
              <a:t>) to determine effectiveness of the instruction</a:t>
            </a:r>
          </a:p>
        </p:txBody>
      </p:sp>
    </p:spTree>
    <p:extLst>
      <p:ext uri="{BB962C8B-B14F-4D97-AF65-F5344CB8AC3E}">
        <p14:creationId xmlns:p14="http://schemas.microsoft.com/office/powerpoint/2010/main" val="12507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86812" y="1828926"/>
            <a:ext cx="498348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Examples of </a:t>
            </a:r>
            <a:r>
              <a:rPr lang="en-US" sz="2800" dirty="0">
                <a:solidFill>
                  <a:srgbClr val="FFCC00"/>
                </a:solidFill>
              </a:rPr>
              <a:t>audiovisual aids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Chalkboard </a:t>
            </a:r>
            <a:r>
              <a:rPr lang="en-US" sz="2800" dirty="0" smtClean="0">
                <a:solidFill>
                  <a:schemeClr val="bg1"/>
                </a:solidFill>
              </a:rPr>
              <a:t>writings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Dry-Erase Boards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Movies, Videos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Diagrams, photos, pictures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Overhead </a:t>
            </a:r>
            <a:r>
              <a:rPr lang="en-US" sz="2800" dirty="0">
                <a:solidFill>
                  <a:schemeClr val="bg1"/>
                </a:solidFill>
              </a:rPr>
              <a:t>projections</a:t>
            </a:r>
          </a:p>
        </p:txBody>
      </p:sp>
      <p:pic>
        <p:nvPicPr>
          <p:cNvPr id="5" name="Picture 6" descr="060812-N-6501M-007_NAVY-m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293" y="2749679"/>
            <a:ext cx="3470101" cy="23128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35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Audiovisual Aids </a:t>
            </a:r>
            <a:r>
              <a:rPr lang="en-US" sz="2800" dirty="0" smtClean="0">
                <a:solidFill>
                  <a:srgbClr val="FFCC00"/>
                </a:solidFill>
              </a:rPr>
              <a:t>Can Enhance </a:t>
            </a:r>
            <a:r>
              <a:rPr lang="en-US" sz="2800" dirty="0">
                <a:solidFill>
                  <a:srgbClr val="FFCC00"/>
                </a:solidFill>
              </a:rPr>
              <a:t>Learning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0647" y="2616200"/>
            <a:ext cx="8396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strategy of using </a:t>
            </a:r>
            <a:r>
              <a:rPr lang="en-US" sz="2800" dirty="0">
                <a:solidFill>
                  <a:srgbClr val="FFCC00"/>
                </a:solidFill>
              </a:rPr>
              <a:t>audiovisual aids </a:t>
            </a:r>
            <a:r>
              <a:rPr lang="en-US" sz="2800" dirty="0">
                <a:solidFill>
                  <a:schemeClr val="bg1"/>
                </a:solidFill>
              </a:rPr>
              <a:t>encourages comments and questions from students. </a:t>
            </a:r>
          </a:p>
        </p:txBody>
      </p:sp>
      <p:pic>
        <p:nvPicPr>
          <p:cNvPr id="6" name="Picture 6" descr="060427-N-5033P-002_NAVY-m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2647" y="3886673"/>
            <a:ext cx="3582752" cy="2382868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70647" y="3954722"/>
            <a:ext cx="44061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white"/>
                </a:solidFill>
              </a:rPr>
              <a:t>A multiple approach through several </a:t>
            </a:r>
            <a:r>
              <a:rPr lang="en-US" sz="2800" dirty="0">
                <a:solidFill>
                  <a:srgbClr val="FFCC00"/>
                </a:solidFill>
              </a:rPr>
              <a:t>senses</a:t>
            </a:r>
            <a:r>
              <a:rPr lang="en-US" sz="2800" dirty="0">
                <a:solidFill>
                  <a:prstClr val="white"/>
                </a:solidFill>
              </a:rPr>
              <a:t> (sight, sound, etc.) makes for more complete understanding and greater </a:t>
            </a:r>
            <a:r>
              <a:rPr lang="en-US" sz="2800" dirty="0">
                <a:solidFill>
                  <a:srgbClr val="FFCC00"/>
                </a:solidFill>
              </a:rPr>
              <a:t>retention</a:t>
            </a:r>
            <a:r>
              <a:rPr lang="en-US" sz="2800" dirty="0">
                <a:solidFill>
                  <a:prstClr val="white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0750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Grasping Whole Concepts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809" y="2817906"/>
            <a:ext cx="79741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Frequent use of </a:t>
            </a:r>
            <a:r>
              <a:rPr lang="en-US" sz="2800" dirty="0">
                <a:solidFill>
                  <a:srgbClr val="FFCC00"/>
                </a:solidFill>
              </a:rPr>
              <a:t>visual materials </a:t>
            </a:r>
            <a:r>
              <a:rPr lang="en-US" sz="2800" dirty="0">
                <a:solidFill>
                  <a:schemeClr val="bg1"/>
                </a:solidFill>
              </a:rPr>
              <a:t>by the instructor should help students grasp </a:t>
            </a:r>
            <a:r>
              <a:rPr lang="en-US" sz="2800" dirty="0">
                <a:solidFill>
                  <a:srgbClr val="FFCC00"/>
                </a:solidFill>
              </a:rPr>
              <a:t>whole concepts </a:t>
            </a:r>
            <a:r>
              <a:rPr lang="en-US" sz="2800" dirty="0">
                <a:solidFill>
                  <a:schemeClr val="bg1"/>
                </a:solidFill>
              </a:rPr>
              <a:t>where word explanations are often inadequate.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As soon as the object or picture is presented, the word descriptions come into focus with new meaning and lasting effect. </a:t>
            </a:r>
          </a:p>
        </p:txBody>
      </p:sp>
    </p:spTree>
    <p:extLst>
      <p:ext uri="{BB962C8B-B14F-4D97-AF65-F5344CB8AC3E}">
        <p14:creationId xmlns:p14="http://schemas.microsoft.com/office/powerpoint/2010/main" val="360615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Advantages of Using </a:t>
            </a:r>
            <a:r>
              <a:rPr lang="en-US" sz="2800" dirty="0" smtClean="0">
                <a:solidFill>
                  <a:srgbClr val="FFCC00"/>
                </a:solidFill>
              </a:rPr>
              <a:t>Lecture with </a:t>
            </a:r>
            <a:r>
              <a:rPr lang="en-US" sz="2800" dirty="0">
                <a:solidFill>
                  <a:srgbClr val="FFCC00"/>
                </a:solidFill>
              </a:rPr>
              <a:t>Audiovisual Aids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6141" y="3059953"/>
            <a:ext cx="79203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Using </a:t>
            </a:r>
            <a:r>
              <a:rPr lang="en-US" sz="2800" dirty="0">
                <a:solidFill>
                  <a:srgbClr val="FFCC00"/>
                </a:solidFill>
              </a:rPr>
              <a:t>audiovisual aids </a:t>
            </a:r>
            <a:r>
              <a:rPr lang="en-US" sz="2800" dirty="0">
                <a:solidFill>
                  <a:schemeClr val="bg1"/>
                </a:solidFill>
              </a:rPr>
              <a:t>during lectures is an efficient instructional method for presenting </a:t>
            </a:r>
            <a:r>
              <a:rPr lang="en-US" sz="2800" dirty="0">
                <a:solidFill>
                  <a:srgbClr val="FFCC00"/>
                </a:solidFill>
              </a:rPr>
              <a:t>many facts </a:t>
            </a:r>
            <a:r>
              <a:rPr lang="en-US" sz="2800" dirty="0">
                <a:solidFill>
                  <a:schemeClr val="bg1"/>
                </a:solidFill>
              </a:rPr>
              <a:t>or ideas in a relatively short time.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It is particularly suitable for </a:t>
            </a:r>
            <a:r>
              <a:rPr lang="en-US" sz="2800" dirty="0">
                <a:solidFill>
                  <a:srgbClr val="FFCC00"/>
                </a:solidFill>
              </a:rPr>
              <a:t>introducing</a:t>
            </a:r>
            <a:r>
              <a:rPr lang="en-US" sz="2800" dirty="0">
                <a:solidFill>
                  <a:schemeClr val="bg1"/>
                </a:solidFill>
              </a:rPr>
              <a:t> a subject to ensure that all students have the necessary background.</a:t>
            </a:r>
          </a:p>
        </p:txBody>
      </p:sp>
    </p:spTree>
    <p:extLst>
      <p:ext uri="{BB962C8B-B14F-4D97-AF65-F5344CB8AC3E}">
        <p14:creationId xmlns:p14="http://schemas.microsoft.com/office/powerpoint/2010/main" val="20676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Advantages of Using </a:t>
            </a:r>
            <a:r>
              <a:rPr lang="en-US" sz="2800" dirty="0" smtClean="0">
                <a:solidFill>
                  <a:srgbClr val="FFCC00"/>
                </a:solidFill>
              </a:rPr>
              <a:t>Lecture with </a:t>
            </a:r>
            <a:r>
              <a:rPr lang="en-US" sz="2800" dirty="0">
                <a:solidFill>
                  <a:srgbClr val="FFCC00"/>
                </a:solidFill>
              </a:rPr>
              <a:t>Audiovisual Aids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799" y="2650402"/>
            <a:ext cx="63127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Using </a:t>
            </a:r>
            <a:r>
              <a:rPr lang="en-US" sz="2800" dirty="0">
                <a:solidFill>
                  <a:srgbClr val="FFCC00"/>
                </a:solidFill>
              </a:rPr>
              <a:t>audiovisual aids </a:t>
            </a:r>
            <a:r>
              <a:rPr lang="en-US" sz="2800" dirty="0">
                <a:solidFill>
                  <a:schemeClr val="bg1"/>
                </a:solidFill>
              </a:rPr>
              <a:t>with lecture method is often useful to </a:t>
            </a:r>
            <a:r>
              <a:rPr lang="en-US" sz="2800" dirty="0">
                <a:solidFill>
                  <a:srgbClr val="FFCC00"/>
                </a:solidFill>
              </a:rPr>
              <a:t>supplement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>
                <a:solidFill>
                  <a:srgbClr val="FFCC00"/>
                </a:solidFill>
              </a:rPr>
              <a:t>summarize</a:t>
            </a:r>
            <a:r>
              <a:rPr lang="en-US" sz="2800" dirty="0">
                <a:solidFill>
                  <a:schemeClr val="bg1"/>
                </a:solidFill>
              </a:rPr>
              <a:t>, or </a:t>
            </a:r>
            <a:r>
              <a:rPr lang="en-US" sz="2800" dirty="0">
                <a:solidFill>
                  <a:srgbClr val="FFCC00"/>
                </a:solidFill>
              </a:rPr>
              <a:t>emphasize material </a:t>
            </a:r>
            <a:r>
              <a:rPr lang="en-US" sz="2800" dirty="0">
                <a:solidFill>
                  <a:schemeClr val="bg1"/>
                </a:solidFill>
              </a:rPr>
              <a:t>from other sources or to provide information difficult to obtain in other ways, especially </a:t>
            </a:r>
            <a:r>
              <a:rPr lang="en-US" sz="2800" dirty="0">
                <a:solidFill>
                  <a:srgbClr val="FFCC00"/>
                </a:solidFill>
              </a:rPr>
              <a:t>complex material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It helps to </a:t>
            </a:r>
            <a:r>
              <a:rPr lang="en-US" sz="2800" dirty="0">
                <a:solidFill>
                  <a:srgbClr val="FFCC00"/>
                </a:solidFill>
              </a:rPr>
              <a:t>focus</a:t>
            </a:r>
            <a:r>
              <a:rPr lang="en-US" sz="2800" dirty="0">
                <a:solidFill>
                  <a:schemeClr val="bg1"/>
                </a:solidFill>
              </a:rPr>
              <a:t> the students’ </a:t>
            </a:r>
            <a:r>
              <a:rPr lang="en-US" sz="2800" dirty="0">
                <a:solidFill>
                  <a:srgbClr val="FFCC00"/>
                </a:solidFill>
              </a:rPr>
              <a:t>attention</a:t>
            </a:r>
            <a:r>
              <a:rPr lang="en-US" sz="2800" dirty="0">
                <a:solidFill>
                  <a:schemeClr val="bg1"/>
                </a:solidFill>
              </a:rPr>
              <a:t> on the specific concept being presented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5" descr="070703-N-8110K-013_NAVY-m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7532" y="2840980"/>
            <a:ext cx="2256352" cy="3383935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41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tIns="548640">
            <a:normAutofit fontScale="85000" lnSpcReduction="20000"/>
          </a:bodyPr>
          <a:lstStyle/>
          <a:p>
            <a:r>
              <a:rPr lang="en-US" dirty="0" smtClean="0"/>
              <a:t>Describe the main steps of the lecture procedures for delivering instruction</a:t>
            </a:r>
          </a:p>
          <a:p>
            <a:r>
              <a:rPr lang="en-US" dirty="0" smtClean="0"/>
              <a:t>Describe the advantages and disadvantages of the lecture with audiovisuals technique for presenting information</a:t>
            </a:r>
          </a:p>
          <a:p>
            <a:r>
              <a:rPr lang="en-US" dirty="0" smtClean="0"/>
              <a:t>Describe the main steps of the lecture with audiovisuals procedure for delivering instruction</a:t>
            </a:r>
          </a:p>
        </p:txBody>
      </p:sp>
    </p:spTree>
    <p:extLst>
      <p:ext uri="{BB962C8B-B14F-4D97-AF65-F5344CB8AC3E}">
        <p14:creationId xmlns:p14="http://schemas.microsoft.com/office/powerpoint/2010/main" val="157797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Disadvantages </a:t>
            </a:r>
            <a:r>
              <a:rPr lang="en-US" sz="2800" dirty="0">
                <a:solidFill>
                  <a:srgbClr val="FFCC00"/>
                </a:solidFill>
              </a:rPr>
              <a:t>of Using </a:t>
            </a:r>
            <a:r>
              <a:rPr lang="en-US" sz="2800" dirty="0" smtClean="0">
                <a:solidFill>
                  <a:srgbClr val="FFCC00"/>
                </a:solidFill>
              </a:rPr>
              <a:t>Lecture </a:t>
            </a:r>
          </a:p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with </a:t>
            </a:r>
            <a:r>
              <a:rPr lang="en-US" sz="2800" dirty="0">
                <a:solidFill>
                  <a:srgbClr val="FFCC00"/>
                </a:solidFill>
              </a:rPr>
              <a:t>Audiovisual Aids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7541" y="3012440"/>
            <a:ext cx="831538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There are </a:t>
            </a:r>
            <a:r>
              <a:rPr lang="en-US" sz="2800" dirty="0">
                <a:solidFill>
                  <a:srgbClr val="FFCC00"/>
                </a:solidFill>
              </a:rPr>
              <a:t>disadvantages</a:t>
            </a:r>
            <a:r>
              <a:rPr lang="en-US" sz="2800" dirty="0">
                <a:solidFill>
                  <a:schemeClr val="bg1"/>
                </a:solidFill>
              </a:rPr>
              <a:t> to using the lecture with audiovisual aids method: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Not good for development of motor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Requires considerable skill in speaking on the instructor’s part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Assumes active listening and adequate note taking skills on the part of the students</a:t>
            </a:r>
          </a:p>
        </p:txBody>
      </p:sp>
    </p:spTree>
    <p:extLst>
      <p:ext uri="{BB962C8B-B14F-4D97-AF65-F5344CB8AC3E}">
        <p14:creationId xmlns:p14="http://schemas.microsoft.com/office/powerpoint/2010/main" val="428526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Procedure for Using </a:t>
            </a:r>
            <a:r>
              <a:rPr lang="en-US" sz="2800" dirty="0" smtClean="0">
                <a:solidFill>
                  <a:srgbClr val="FFCC00"/>
                </a:solidFill>
              </a:rPr>
              <a:t>Lecture with </a:t>
            </a:r>
            <a:r>
              <a:rPr lang="en-US" sz="2800" dirty="0">
                <a:solidFill>
                  <a:srgbClr val="FFCC00"/>
                </a:solidFill>
              </a:rPr>
              <a:t>Audiovisual Aids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5535613" y="5262245"/>
            <a:ext cx="1016000" cy="465138"/>
          </a:xfrm>
          <a:prstGeom prst="rightArrow">
            <a:avLst>
              <a:gd name="adj1" fmla="val 50000"/>
              <a:gd name="adj2" fmla="val 5460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543675" y="4438333"/>
            <a:ext cx="1989138" cy="2108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53D68"/>
                </a:solidFill>
                <a:latin typeface="+mn-lt"/>
              </a:rPr>
              <a:t>Summary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2554288" y="5270183"/>
            <a:ext cx="1016000" cy="465137"/>
          </a:xfrm>
          <a:prstGeom prst="rightArrow">
            <a:avLst>
              <a:gd name="adj1" fmla="val 50000"/>
              <a:gd name="adj2" fmla="val 54608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63938" y="4438333"/>
            <a:ext cx="1989137" cy="2108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53D68"/>
                </a:solidFill>
                <a:latin typeface="+mn-lt"/>
              </a:rPr>
              <a:t>Presentation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73088" y="4414520"/>
            <a:ext cx="1989137" cy="2108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53D68"/>
                </a:solidFill>
                <a:latin typeface="+mn-lt"/>
              </a:rPr>
              <a:t>Introduction</a:t>
            </a: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677863" y="4474845"/>
            <a:ext cx="457200" cy="465138"/>
          </a:xfrm>
          <a:prstGeom prst="ellipse">
            <a:avLst/>
          </a:prstGeom>
          <a:solidFill>
            <a:srgbClr val="053D68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CC00"/>
                </a:solidFill>
                <a:latin typeface="+mn-lt"/>
              </a:rPr>
              <a:t>1</a:t>
            </a: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3657600" y="4500245"/>
            <a:ext cx="457200" cy="465138"/>
          </a:xfrm>
          <a:prstGeom prst="ellipse">
            <a:avLst/>
          </a:prstGeom>
          <a:solidFill>
            <a:srgbClr val="053D68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CC00"/>
                </a:solidFill>
                <a:latin typeface="+mn-lt"/>
              </a:rPr>
              <a:t>2</a:t>
            </a:r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6646863" y="4492308"/>
            <a:ext cx="457200" cy="465137"/>
          </a:xfrm>
          <a:prstGeom prst="ellipse">
            <a:avLst/>
          </a:prstGeom>
          <a:solidFill>
            <a:srgbClr val="053D68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CC00"/>
                </a:solidFill>
                <a:latin typeface="+mn-lt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799" y="2616200"/>
            <a:ext cx="8508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delivery technique for a lecture using audiovisuals is similar to the basic lecture method discussed earlier. </a:t>
            </a:r>
          </a:p>
        </p:txBody>
      </p:sp>
    </p:spTree>
    <p:extLst>
      <p:ext uri="{BB962C8B-B14F-4D97-AF65-F5344CB8AC3E}">
        <p14:creationId xmlns:p14="http://schemas.microsoft.com/office/powerpoint/2010/main" val="27757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a lecture is even delivered, the instructor should prepare by </a:t>
            </a:r>
            <a:r>
              <a:rPr lang="en-US" sz="4400" dirty="0" smtClean="0"/>
              <a:t>doing what?</a:t>
            </a:r>
            <a:br>
              <a:rPr lang="en-US" sz="4400" dirty="0" smtClean="0"/>
            </a:br>
            <a:r>
              <a:rPr lang="en-US" sz="2800" dirty="0" smtClean="0"/>
              <a:t>(Input all that apply, then push the ENTER button.)</a:t>
            </a:r>
            <a:endParaRPr lang="en-US" sz="28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62000" y="3200399"/>
            <a:ext cx="7433733" cy="2976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Gathering the necessary information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Tailoring the lecture to the students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Writing out a detailed script</a:t>
            </a:r>
          </a:p>
          <a:p>
            <a:pPr marL="639763" indent="-639763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Recording the lecture to play back during class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(NS3-M2U1C4S2:LQ3)</a:t>
            </a:r>
            <a:endParaRPr lang="en-US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28244" y="3327184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AI2"/>
          <p:cNvSpPr>
            <a:spLocks noChangeAspect="1"/>
          </p:cNvSpPr>
          <p:nvPr>
            <p:custDataLst>
              <p:tags r:id="rId4"/>
            </p:custDataLst>
          </p:nvPr>
        </p:nvSpPr>
        <p:spPr>
          <a:xfrm rot="10800000">
            <a:off x="428244" y="3842995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PChart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br>
              <a:rPr lang="en-US" sz="3200" smtClean="0"/>
            </a:b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304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99155" y="365125"/>
            <a:ext cx="3324168" cy="2459036"/>
          </a:xfrm>
        </p:spPr>
        <p:txBody>
          <a:bodyPr>
            <a:noAutofit/>
          </a:bodyPr>
          <a:lstStyle/>
          <a:p>
            <a:r>
              <a:rPr lang="en-US" sz="3600" dirty="0" smtClean="0"/>
              <a:t>In which step </a:t>
            </a:r>
            <a:br>
              <a:rPr lang="en-US" sz="3600" dirty="0" smtClean="0"/>
            </a:br>
            <a:r>
              <a:rPr lang="en-US" sz="3600" dirty="0" smtClean="0"/>
              <a:t>of the lecture should the instructor state the objective?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1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2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3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It does not need to be stated.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(NS3-M2U1C4S2:LQ4)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710" y="887958"/>
            <a:ext cx="4810125" cy="1414463"/>
          </a:xfrm>
          <a:prstGeom prst="rect">
            <a:avLst/>
          </a:prstGeom>
        </p:spPr>
      </p:pic>
      <p:sp>
        <p:nvSpPr>
          <p:cNvPr id="8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45178" y="3230927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694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When to Use Demonstration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799" y="2448560"/>
            <a:ext cx="85386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It is often appropriate to use the </a:t>
            </a:r>
            <a:r>
              <a:rPr lang="en-US" sz="2800" dirty="0">
                <a:solidFill>
                  <a:srgbClr val="FFCC00"/>
                </a:solidFill>
              </a:rPr>
              <a:t>demonstration</a:t>
            </a:r>
            <a:r>
              <a:rPr lang="en-US" sz="2800" dirty="0">
                <a:solidFill>
                  <a:schemeClr val="bg1"/>
                </a:solidFill>
              </a:rPr>
              <a:t> method when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Teaching technique, procedure, or operation to a </a:t>
            </a:r>
            <a:r>
              <a:rPr lang="en-US" sz="2800" dirty="0">
                <a:solidFill>
                  <a:srgbClr val="FFCC00"/>
                </a:solidFill>
              </a:rPr>
              <a:t>small group </a:t>
            </a:r>
            <a:r>
              <a:rPr lang="en-US" sz="2800" dirty="0">
                <a:solidFill>
                  <a:schemeClr val="bg1"/>
                </a:solidFill>
              </a:rPr>
              <a:t>of </a:t>
            </a:r>
            <a:r>
              <a:rPr lang="en-US" sz="2800" dirty="0" smtClean="0">
                <a:solidFill>
                  <a:schemeClr val="bg1"/>
                </a:solidFill>
              </a:rPr>
              <a:t>learners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5" descr="080421-N-4879G-020_NAVY-m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2612" y="4225780"/>
            <a:ext cx="3253012" cy="2159258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0038" y="4632047"/>
            <a:ext cx="55563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There </a:t>
            </a:r>
            <a:r>
              <a:rPr lang="en-US" sz="2800" dirty="0">
                <a:solidFill>
                  <a:schemeClr val="bg1"/>
                </a:solidFill>
              </a:rPr>
              <a:t>is a need to develop students’ ability to </a:t>
            </a:r>
            <a:r>
              <a:rPr lang="en-US" sz="2800" dirty="0">
                <a:solidFill>
                  <a:srgbClr val="FFCC00"/>
                </a:solidFill>
              </a:rPr>
              <a:t>operate equipment </a:t>
            </a:r>
            <a:r>
              <a:rPr lang="en-US" sz="2800" dirty="0">
                <a:solidFill>
                  <a:schemeClr val="bg1"/>
                </a:solidFill>
              </a:rPr>
              <a:t>or acquire </a:t>
            </a:r>
            <a:r>
              <a:rPr lang="en-US" sz="2800" dirty="0">
                <a:solidFill>
                  <a:srgbClr val="FFCC00"/>
                </a:solidFill>
              </a:rPr>
              <a:t>physical skills</a:t>
            </a:r>
          </a:p>
        </p:txBody>
      </p:sp>
    </p:spTree>
    <p:extLst>
      <p:ext uri="{BB962C8B-B14F-4D97-AF65-F5344CB8AC3E}">
        <p14:creationId xmlns:p14="http://schemas.microsoft.com/office/powerpoint/2010/main" val="36183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Advantages of Demonstration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882" y="2448560"/>
            <a:ext cx="830552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Some of the </a:t>
            </a:r>
            <a:r>
              <a:rPr lang="en-US" sz="2800" dirty="0" smtClean="0">
                <a:solidFill>
                  <a:srgbClr val="FFCC00"/>
                </a:solidFill>
              </a:rPr>
              <a:t>advantages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of using the </a:t>
            </a:r>
            <a:r>
              <a:rPr lang="en-US" sz="2800" dirty="0">
                <a:solidFill>
                  <a:srgbClr val="FFCC00"/>
                </a:solidFill>
              </a:rPr>
              <a:t>demonstration</a:t>
            </a:r>
            <a:r>
              <a:rPr lang="en-US" sz="2800" dirty="0">
                <a:solidFill>
                  <a:schemeClr val="bg1"/>
                </a:solidFill>
              </a:rPr>
              <a:t> method include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Adds to learning by giving students the opportunity to </a:t>
            </a:r>
            <a:r>
              <a:rPr lang="en-US" sz="2800" dirty="0">
                <a:solidFill>
                  <a:srgbClr val="FFCC00"/>
                </a:solidFill>
              </a:rPr>
              <a:t>see</a:t>
            </a:r>
            <a:r>
              <a:rPr lang="en-US" sz="2800" dirty="0">
                <a:solidFill>
                  <a:schemeClr val="bg1"/>
                </a:solidFill>
              </a:rPr>
              <a:t> and </a:t>
            </a:r>
            <a:r>
              <a:rPr lang="en-US" sz="2800" dirty="0">
                <a:solidFill>
                  <a:srgbClr val="FFCC00"/>
                </a:solidFill>
              </a:rPr>
              <a:t>hear</a:t>
            </a:r>
            <a:r>
              <a:rPr lang="en-US" sz="2800" dirty="0">
                <a:solidFill>
                  <a:schemeClr val="bg1"/>
                </a:solidFill>
              </a:rPr>
              <a:t> what is actually happening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Can be used to </a:t>
            </a:r>
            <a:r>
              <a:rPr lang="en-US" sz="2800" dirty="0">
                <a:solidFill>
                  <a:srgbClr val="FFCC00"/>
                </a:solidFill>
              </a:rPr>
              <a:t>illustrate ideas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>
                <a:solidFill>
                  <a:srgbClr val="FFCC00"/>
                </a:solidFill>
              </a:rPr>
              <a:t>principles</a:t>
            </a:r>
            <a:r>
              <a:rPr lang="en-US" sz="2800" dirty="0">
                <a:solidFill>
                  <a:schemeClr val="bg1"/>
                </a:solidFill>
              </a:rPr>
              <a:t>, and </a:t>
            </a:r>
            <a:r>
              <a:rPr lang="en-US" sz="2800" dirty="0">
                <a:solidFill>
                  <a:srgbClr val="FFCC00"/>
                </a:solidFill>
              </a:rPr>
              <a:t>concepts</a:t>
            </a:r>
            <a:r>
              <a:rPr lang="en-US" sz="2800" dirty="0">
                <a:solidFill>
                  <a:schemeClr val="bg1"/>
                </a:solidFill>
              </a:rPr>
              <a:t> for which words are inadequate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Usually holds the students’ </a:t>
            </a:r>
            <a:r>
              <a:rPr lang="en-US" sz="2800" dirty="0">
                <a:solidFill>
                  <a:srgbClr val="FFCC00"/>
                </a:solidFill>
              </a:rPr>
              <a:t>attention</a:t>
            </a:r>
          </a:p>
        </p:txBody>
      </p:sp>
    </p:spTree>
    <p:extLst>
      <p:ext uri="{BB962C8B-B14F-4D97-AF65-F5344CB8AC3E}">
        <p14:creationId xmlns:p14="http://schemas.microsoft.com/office/powerpoint/2010/main" val="207252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Advantages of Demonstration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59" y="2692400"/>
            <a:ext cx="8523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Can </a:t>
            </a:r>
            <a:r>
              <a:rPr lang="en-US" sz="2800" dirty="0">
                <a:solidFill>
                  <a:srgbClr val="FFCC00"/>
                </a:solidFill>
              </a:rPr>
              <a:t>save money</a:t>
            </a:r>
            <a:r>
              <a:rPr lang="en-US" sz="2800" dirty="0">
                <a:solidFill>
                  <a:schemeClr val="bg1"/>
                </a:solidFill>
              </a:rPr>
              <a:t>, since only the instructor needs </a:t>
            </a:r>
            <a:r>
              <a:rPr lang="en-US" sz="2800" dirty="0" smtClean="0">
                <a:solidFill>
                  <a:schemeClr val="bg1"/>
                </a:solidFill>
              </a:rPr>
              <a:t>materials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5" descr="050412-N-8770A-002_NAVY-m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5807" y="3440718"/>
            <a:ext cx="3222837" cy="2301845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9559" y="3717647"/>
            <a:ext cx="530052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Can </a:t>
            </a:r>
            <a:r>
              <a:rPr lang="en-US" sz="2800" dirty="0">
                <a:solidFill>
                  <a:srgbClr val="FFCC00"/>
                </a:solidFill>
              </a:rPr>
              <a:t>reduce hazards </a:t>
            </a:r>
            <a:r>
              <a:rPr lang="en-US" sz="2800" dirty="0">
                <a:solidFill>
                  <a:schemeClr val="bg1"/>
                </a:solidFill>
              </a:rPr>
              <a:t>before students begin experimentation or handling of materials involved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Can lead to a </a:t>
            </a:r>
            <a:r>
              <a:rPr lang="en-US" sz="2800" dirty="0">
                <a:solidFill>
                  <a:srgbClr val="FFCC00"/>
                </a:solidFill>
              </a:rPr>
              <a:t>reduction</a:t>
            </a:r>
            <a:r>
              <a:rPr lang="en-US" sz="2800" dirty="0">
                <a:solidFill>
                  <a:schemeClr val="bg1"/>
                </a:solidFill>
              </a:rPr>
              <a:t> in the length of </a:t>
            </a:r>
            <a:r>
              <a:rPr lang="en-US" sz="2800" dirty="0">
                <a:solidFill>
                  <a:srgbClr val="FFCC00"/>
                </a:solidFill>
              </a:rPr>
              <a:t>trial-and-error time </a:t>
            </a:r>
          </a:p>
        </p:txBody>
      </p:sp>
    </p:spTree>
    <p:extLst>
      <p:ext uri="{BB962C8B-B14F-4D97-AF65-F5344CB8AC3E}">
        <p14:creationId xmlns:p14="http://schemas.microsoft.com/office/powerpoint/2010/main" val="170948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Disadvantages of Demonstration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59" y="2692400"/>
            <a:ext cx="85233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One </a:t>
            </a:r>
            <a:r>
              <a:rPr lang="en-US" sz="2800" dirty="0">
                <a:solidFill>
                  <a:srgbClr val="FFCC00"/>
                </a:solidFill>
              </a:rPr>
              <a:t>disadvantage</a:t>
            </a:r>
            <a:r>
              <a:rPr lang="en-US" sz="2800" dirty="0">
                <a:solidFill>
                  <a:schemeClr val="bg1"/>
                </a:solidFill>
              </a:rPr>
              <a:t> of using the demonstration method is that it cannot be properly used in </a:t>
            </a:r>
            <a:r>
              <a:rPr lang="en-US" sz="2800" dirty="0">
                <a:solidFill>
                  <a:srgbClr val="FFCC00"/>
                </a:solidFill>
              </a:rPr>
              <a:t>large classrooms</a:t>
            </a:r>
            <a:r>
              <a:rPr lang="en-US" sz="2800" dirty="0">
                <a:solidFill>
                  <a:schemeClr val="bg1"/>
                </a:solidFill>
              </a:rPr>
              <a:t> or with extremely </a:t>
            </a:r>
            <a:r>
              <a:rPr lang="en-US" sz="2800" dirty="0">
                <a:solidFill>
                  <a:srgbClr val="FFCC00"/>
                </a:solidFill>
              </a:rPr>
              <a:t>small objects </a:t>
            </a:r>
            <a:r>
              <a:rPr lang="en-US" sz="2800" dirty="0">
                <a:solidFill>
                  <a:schemeClr val="bg1"/>
                </a:solidFill>
              </a:rPr>
              <a:t>because all students cannot see.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Also, it can be </a:t>
            </a:r>
            <a:r>
              <a:rPr lang="en-US" sz="2800" dirty="0">
                <a:solidFill>
                  <a:srgbClr val="FFCC00"/>
                </a:solidFill>
              </a:rPr>
              <a:t>ineffective</a:t>
            </a:r>
            <a:r>
              <a:rPr lang="en-US" sz="2800" dirty="0">
                <a:solidFill>
                  <a:schemeClr val="bg1"/>
                </a:solidFill>
              </a:rPr>
              <a:t> if the instructor only “shows and tells” </a:t>
            </a:r>
            <a:r>
              <a:rPr lang="en-US" sz="2800" dirty="0">
                <a:solidFill>
                  <a:srgbClr val="FFCC00"/>
                </a:solidFill>
              </a:rPr>
              <a:t>without</a:t>
            </a:r>
            <a:r>
              <a:rPr lang="en-US" sz="2800" dirty="0">
                <a:solidFill>
                  <a:schemeClr val="bg1"/>
                </a:solidFill>
              </a:rPr>
              <a:t> obtaining </a:t>
            </a:r>
            <a:r>
              <a:rPr lang="en-US" sz="2800" dirty="0">
                <a:solidFill>
                  <a:srgbClr val="FFCC00"/>
                </a:solidFill>
              </a:rPr>
              <a:t>feedback</a:t>
            </a:r>
            <a:r>
              <a:rPr lang="en-US" sz="2800" dirty="0">
                <a:solidFill>
                  <a:schemeClr val="bg1"/>
                </a:solidFill>
              </a:rPr>
              <a:t> from students.</a:t>
            </a:r>
          </a:p>
        </p:txBody>
      </p:sp>
    </p:spTree>
    <p:extLst>
      <p:ext uri="{BB962C8B-B14F-4D97-AF65-F5344CB8AC3E}">
        <p14:creationId xmlns:p14="http://schemas.microsoft.com/office/powerpoint/2010/main" val="41947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Disadvantages of Demonstration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243" y="2745153"/>
            <a:ext cx="35931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Use of the demonstration method may lead to </a:t>
            </a:r>
            <a:r>
              <a:rPr lang="en-US" sz="2800" dirty="0">
                <a:solidFill>
                  <a:srgbClr val="FFCC00"/>
                </a:solidFill>
              </a:rPr>
              <a:t>imitation without understanding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Also, this method can become time-consuming. </a:t>
            </a:r>
          </a:p>
        </p:txBody>
      </p:sp>
      <p:pic>
        <p:nvPicPr>
          <p:cNvPr id="5" name="Picture 5" descr="091208-N-9999X-795_NAVY-m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4052" y="3108960"/>
            <a:ext cx="3854264" cy="2581136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13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Three Main Steps to </a:t>
            </a:r>
            <a:r>
              <a:rPr lang="en-US" sz="2800" dirty="0" smtClean="0">
                <a:solidFill>
                  <a:srgbClr val="FFCC00"/>
                </a:solidFill>
              </a:rPr>
              <a:t>Demonstration: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5535613" y="4088765"/>
            <a:ext cx="1016000" cy="465138"/>
          </a:xfrm>
          <a:prstGeom prst="rightArrow">
            <a:avLst>
              <a:gd name="adj1" fmla="val 50000"/>
              <a:gd name="adj2" fmla="val 5460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543675" y="3264853"/>
            <a:ext cx="1989138" cy="2108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53D68"/>
                </a:solidFill>
                <a:latin typeface="+mn-lt"/>
              </a:rPr>
              <a:t>Performance</a:t>
            </a:r>
            <a:endParaRPr lang="en-US" altLang="en-US" sz="2800" dirty="0">
              <a:solidFill>
                <a:srgbClr val="053D68"/>
              </a:solidFill>
              <a:latin typeface="+mn-lt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2554288" y="4096703"/>
            <a:ext cx="1016000" cy="465137"/>
          </a:xfrm>
          <a:prstGeom prst="rightArrow">
            <a:avLst>
              <a:gd name="adj1" fmla="val 50000"/>
              <a:gd name="adj2" fmla="val 54608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63938" y="3264853"/>
            <a:ext cx="1989137" cy="2108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53D68"/>
                </a:solidFill>
                <a:latin typeface="+mn-lt"/>
              </a:rPr>
              <a:t>Repetition</a:t>
            </a:r>
            <a:endParaRPr lang="en-US" altLang="en-US" sz="2800" dirty="0">
              <a:solidFill>
                <a:srgbClr val="053D68"/>
              </a:solidFill>
              <a:latin typeface="+mn-lt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73088" y="3241040"/>
            <a:ext cx="1989137" cy="2108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53D68"/>
                </a:solidFill>
                <a:latin typeface="+mn-lt"/>
              </a:rPr>
              <a:t>Show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53D68"/>
                </a:solidFill>
                <a:latin typeface="+mn-lt"/>
              </a:rPr>
              <a:t>and Tell</a:t>
            </a:r>
            <a:endParaRPr lang="en-US" altLang="en-US" sz="2800" dirty="0">
              <a:solidFill>
                <a:srgbClr val="053D68"/>
              </a:solidFill>
              <a:latin typeface="+mn-lt"/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677863" y="3301365"/>
            <a:ext cx="457200" cy="465138"/>
          </a:xfrm>
          <a:prstGeom prst="ellipse">
            <a:avLst/>
          </a:prstGeom>
          <a:solidFill>
            <a:srgbClr val="053D68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CC00"/>
                </a:solidFill>
                <a:latin typeface="+mn-lt"/>
              </a:rPr>
              <a:t>1</a:t>
            </a: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3657600" y="3326765"/>
            <a:ext cx="457200" cy="465138"/>
          </a:xfrm>
          <a:prstGeom prst="ellipse">
            <a:avLst/>
          </a:prstGeom>
          <a:solidFill>
            <a:srgbClr val="053D68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CC00"/>
                </a:solidFill>
                <a:latin typeface="+mn-lt"/>
              </a:rPr>
              <a:t>2</a:t>
            </a:r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6646863" y="3318828"/>
            <a:ext cx="457200" cy="465137"/>
          </a:xfrm>
          <a:prstGeom prst="ellipse">
            <a:avLst/>
          </a:prstGeom>
          <a:solidFill>
            <a:srgbClr val="053D68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CC00"/>
                </a:solidFill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6318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tIns="548640">
            <a:normAutofit fontScale="85000" lnSpcReduction="10000"/>
          </a:bodyPr>
          <a:lstStyle/>
          <a:p>
            <a:pPr>
              <a:buFont typeface="+mj-lt"/>
              <a:buAutoNum type="arabicPeriod" startAt="4"/>
            </a:pPr>
            <a:r>
              <a:rPr lang="en-US" dirty="0"/>
              <a:t>Describe the advantages and disadvantages of the demonstration technique for presenting information</a:t>
            </a:r>
          </a:p>
          <a:p>
            <a:pPr>
              <a:buFont typeface="+mj-lt"/>
              <a:buAutoNum type="arabicPeriod" startAt="4"/>
            </a:pPr>
            <a:r>
              <a:rPr lang="en-US" dirty="0" smtClean="0"/>
              <a:t>Describe </a:t>
            </a:r>
            <a:r>
              <a:rPr lang="en-US" dirty="0"/>
              <a:t>the main steps of the demonstration procedure for delivering </a:t>
            </a:r>
            <a:r>
              <a:rPr lang="en-US" dirty="0" smtClean="0"/>
              <a:t>instruction</a:t>
            </a:r>
          </a:p>
          <a:p>
            <a:pPr>
              <a:buFont typeface="+mj-lt"/>
              <a:buAutoNum type="arabicPeriod" startAt="4"/>
            </a:pPr>
            <a:r>
              <a:rPr lang="en-US" dirty="0" smtClean="0"/>
              <a:t>Describe the advantages and disadvantages of the role playing instructional technique</a:t>
            </a:r>
          </a:p>
          <a:p>
            <a:pPr>
              <a:buAutoNum type="arabicPeriod" startAt="4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55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Step One: Show and Tell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0647" y="2890520"/>
            <a:ext cx="65036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To complete the show and tell step: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C00"/>
                </a:solidFill>
              </a:rPr>
              <a:t>Position</a:t>
            </a:r>
            <a:r>
              <a:rPr lang="en-US" sz="2800" dirty="0">
                <a:solidFill>
                  <a:schemeClr val="bg1"/>
                </a:solidFill>
              </a:rPr>
              <a:t> the students and training </a:t>
            </a:r>
            <a:r>
              <a:rPr lang="en-US" sz="2800" dirty="0" smtClean="0">
                <a:solidFill>
                  <a:schemeClr val="bg1"/>
                </a:solidFill>
              </a:rPr>
              <a:t>aids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208520" y="1869440"/>
            <a:ext cx="1650124" cy="178816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53D68"/>
                </a:solidFill>
                <a:latin typeface="+mn-lt"/>
              </a:rPr>
              <a:t>Show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53D68"/>
                </a:solidFill>
                <a:latin typeface="+mn-lt"/>
              </a:rPr>
              <a:t>a</a:t>
            </a:r>
            <a:r>
              <a:rPr lang="en-US" altLang="en-US" sz="2800" dirty="0" smtClean="0">
                <a:solidFill>
                  <a:srgbClr val="053D68"/>
                </a:solidFill>
                <a:latin typeface="+mn-lt"/>
              </a:rPr>
              <a:t>nd Tell</a:t>
            </a:r>
            <a:endParaRPr lang="en-US" altLang="en-US" sz="2800" dirty="0">
              <a:solidFill>
                <a:srgbClr val="053D68"/>
              </a:solidFill>
              <a:latin typeface="+mn-lt"/>
            </a:endParaRPr>
          </a:p>
        </p:txBody>
      </p: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7269480" y="1923553"/>
            <a:ext cx="457200" cy="465138"/>
          </a:xfrm>
          <a:prstGeom prst="ellipse">
            <a:avLst/>
          </a:prstGeom>
          <a:solidFill>
            <a:srgbClr val="053D68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CC00"/>
                </a:solidFill>
                <a:latin typeface="+mn-lt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0647" y="4038600"/>
            <a:ext cx="83575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Ensure everyone </a:t>
            </a:r>
            <a:r>
              <a:rPr lang="en-US" sz="2800" dirty="0">
                <a:solidFill>
                  <a:schemeClr val="bg1"/>
                </a:solidFill>
              </a:rPr>
              <a:t>has an </a:t>
            </a:r>
            <a:r>
              <a:rPr lang="en-US" sz="2800" dirty="0">
                <a:solidFill>
                  <a:srgbClr val="FFCC00"/>
                </a:solidFill>
              </a:rPr>
              <a:t>unobstructed 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Show </a:t>
            </a:r>
            <a:r>
              <a:rPr lang="en-US" sz="2800" dirty="0">
                <a:solidFill>
                  <a:schemeClr val="bg1"/>
                </a:solidFill>
              </a:rPr>
              <a:t>and explain the operations in </a:t>
            </a:r>
            <a:r>
              <a:rPr lang="en-US" sz="2800" dirty="0" smtClean="0">
                <a:solidFill>
                  <a:srgbClr val="FFCC00"/>
                </a:solidFill>
              </a:rPr>
              <a:t>step-by-step order</a:t>
            </a:r>
            <a:endParaRPr lang="en-US" sz="2800" dirty="0">
              <a:solidFill>
                <a:srgbClr val="FFCC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C00"/>
                </a:solidFill>
              </a:rPr>
              <a:t>Say what you are doing </a:t>
            </a:r>
            <a:r>
              <a:rPr lang="en-US" sz="2800" dirty="0">
                <a:solidFill>
                  <a:schemeClr val="bg1"/>
                </a:solidFill>
              </a:rPr>
              <a:t>as you perform </a:t>
            </a:r>
            <a:r>
              <a:rPr lang="en-US" sz="2800" dirty="0" smtClean="0">
                <a:solidFill>
                  <a:schemeClr val="bg1"/>
                </a:solidFill>
              </a:rPr>
              <a:t>the demonstration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Step One: Show and Tell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0647" y="3012440"/>
            <a:ext cx="6503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C00"/>
                </a:solidFill>
              </a:rPr>
              <a:t>Do not </a:t>
            </a:r>
            <a:r>
              <a:rPr lang="en-US" sz="2800" dirty="0">
                <a:solidFill>
                  <a:schemeClr val="bg1"/>
                </a:solidFill>
              </a:rPr>
              <a:t>emphasize </a:t>
            </a:r>
            <a:r>
              <a:rPr lang="en-US" sz="2800" dirty="0">
                <a:solidFill>
                  <a:srgbClr val="FFCC00"/>
                </a:solidFill>
              </a:rPr>
              <a:t>speed</a:t>
            </a:r>
            <a:r>
              <a:rPr lang="en-US" sz="2800" dirty="0">
                <a:solidFill>
                  <a:schemeClr val="bg1"/>
                </a:solidFill>
              </a:rPr>
              <a:t> during the initial demonstration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208520" y="1869440"/>
            <a:ext cx="1650124" cy="178816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053D68"/>
                </a:solidFill>
                <a:latin typeface="+mn-lt"/>
              </a:rPr>
              <a:t>Show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53D68"/>
                </a:solidFill>
                <a:latin typeface="+mn-lt"/>
              </a:rPr>
              <a:t>a</a:t>
            </a:r>
            <a:r>
              <a:rPr lang="en-US" altLang="en-US" sz="2400" dirty="0" smtClean="0">
                <a:solidFill>
                  <a:srgbClr val="053D68"/>
                </a:solidFill>
                <a:latin typeface="+mn-lt"/>
              </a:rPr>
              <a:t>nd Tell</a:t>
            </a:r>
            <a:endParaRPr lang="en-US" altLang="en-US" sz="2400" dirty="0">
              <a:solidFill>
                <a:srgbClr val="053D68"/>
              </a:solidFill>
              <a:latin typeface="+mn-lt"/>
            </a:endParaRPr>
          </a:p>
        </p:txBody>
      </p: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7269480" y="1923553"/>
            <a:ext cx="457200" cy="465138"/>
          </a:xfrm>
          <a:prstGeom prst="ellipse">
            <a:avLst/>
          </a:prstGeom>
          <a:solidFill>
            <a:srgbClr val="053D68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CC00"/>
                </a:solidFill>
                <a:latin typeface="+mn-lt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0647" y="4023360"/>
            <a:ext cx="83575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Ensure students </a:t>
            </a:r>
            <a:r>
              <a:rPr lang="en-US" sz="2800" dirty="0">
                <a:solidFill>
                  <a:srgbClr val="FFCC00"/>
                </a:solidFill>
              </a:rPr>
              <a:t>understand</a:t>
            </a:r>
            <a:r>
              <a:rPr lang="en-US" sz="2800" dirty="0">
                <a:solidFill>
                  <a:schemeClr val="bg1"/>
                </a:solidFill>
              </a:rPr>
              <a:t> each step before proceeding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C00"/>
                </a:solidFill>
              </a:rPr>
              <a:t>Repeat</a:t>
            </a:r>
            <a:r>
              <a:rPr lang="en-US" sz="2800" dirty="0">
                <a:solidFill>
                  <a:schemeClr val="bg1"/>
                </a:solidFill>
              </a:rPr>
              <a:t> difficult operations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Pause briefly after each operation to observe reactions and to </a:t>
            </a:r>
            <a:r>
              <a:rPr lang="en-US" sz="2800" dirty="0">
                <a:solidFill>
                  <a:srgbClr val="FFCC00"/>
                </a:solidFill>
              </a:rPr>
              <a:t>check</a:t>
            </a:r>
            <a:r>
              <a:rPr lang="en-US" sz="2800" dirty="0">
                <a:solidFill>
                  <a:schemeClr val="bg1"/>
                </a:solidFill>
              </a:rPr>
              <a:t> for </a:t>
            </a:r>
            <a:r>
              <a:rPr lang="en-US" sz="2800" dirty="0">
                <a:solidFill>
                  <a:srgbClr val="FFCC00"/>
                </a:solidFill>
              </a:rPr>
              <a:t>understanding</a:t>
            </a:r>
          </a:p>
        </p:txBody>
      </p:sp>
    </p:spTree>
    <p:extLst>
      <p:ext uri="{BB962C8B-B14F-4D97-AF65-F5344CB8AC3E}">
        <p14:creationId xmlns:p14="http://schemas.microsoft.com/office/powerpoint/2010/main" val="399139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Step One: Show and Tell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810599"/>
            <a:ext cx="655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When needed, such as teaching something involving distinction between left and right, use an </a:t>
            </a:r>
            <a:r>
              <a:rPr lang="en-US" sz="2800" dirty="0">
                <a:solidFill>
                  <a:srgbClr val="FFCC00"/>
                </a:solidFill>
              </a:rPr>
              <a:t>assistant demonstrator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208520" y="1869440"/>
            <a:ext cx="1650124" cy="178816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53D68"/>
                </a:solidFill>
                <a:latin typeface="+mn-lt"/>
              </a:rPr>
              <a:t>Show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53D68"/>
                </a:solidFill>
                <a:latin typeface="+mn-lt"/>
              </a:rPr>
              <a:t>a</a:t>
            </a:r>
            <a:r>
              <a:rPr lang="en-US" altLang="en-US" sz="2800" dirty="0" smtClean="0">
                <a:solidFill>
                  <a:srgbClr val="053D68"/>
                </a:solidFill>
                <a:latin typeface="+mn-lt"/>
              </a:rPr>
              <a:t>nd Tell</a:t>
            </a:r>
            <a:endParaRPr lang="en-US" altLang="en-US" sz="2800" dirty="0">
              <a:solidFill>
                <a:srgbClr val="053D68"/>
              </a:solidFill>
              <a:latin typeface="+mn-lt"/>
            </a:endParaRPr>
          </a:p>
        </p:txBody>
      </p: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7269480" y="1923553"/>
            <a:ext cx="457200" cy="465138"/>
          </a:xfrm>
          <a:prstGeom prst="ellipse">
            <a:avLst/>
          </a:prstGeom>
          <a:solidFill>
            <a:srgbClr val="053D68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CC00"/>
                </a:solidFill>
                <a:latin typeface="+mn-lt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960" y="4729779"/>
            <a:ext cx="83709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Give proper attention to </a:t>
            </a:r>
            <a:r>
              <a:rPr lang="en-US" sz="2800" dirty="0">
                <a:solidFill>
                  <a:srgbClr val="FFCC00"/>
                </a:solidFill>
              </a:rPr>
              <a:t>terminology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Carefully check students’ </a:t>
            </a:r>
            <a:r>
              <a:rPr lang="en-US" sz="2800" dirty="0">
                <a:solidFill>
                  <a:srgbClr val="FFCC00"/>
                </a:solidFill>
              </a:rPr>
              <a:t>comprehension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1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Step One: Show and Tell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59" y="2738120"/>
            <a:ext cx="6644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Always observe </a:t>
            </a:r>
            <a:r>
              <a:rPr lang="en-US" sz="2800" dirty="0">
                <a:solidFill>
                  <a:srgbClr val="FFCC00"/>
                </a:solidFill>
              </a:rPr>
              <a:t>safety precautions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208520" y="1869440"/>
            <a:ext cx="1650124" cy="178816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53D68"/>
                </a:solidFill>
                <a:latin typeface="+mn-lt"/>
              </a:rPr>
              <a:t>Show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53D68"/>
                </a:solidFill>
                <a:latin typeface="+mn-lt"/>
              </a:rPr>
              <a:t>a</a:t>
            </a:r>
            <a:r>
              <a:rPr lang="en-US" altLang="en-US" sz="2800" dirty="0" smtClean="0">
                <a:solidFill>
                  <a:srgbClr val="053D68"/>
                </a:solidFill>
                <a:latin typeface="+mn-lt"/>
              </a:rPr>
              <a:t>nd Tell</a:t>
            </a:r>
            <a:endParaRPr lang="en-US" altLang="en-US" sz="2800" dirty="0">
              <a:solidFill>
                <a:srgbClr val="053D68"/>
              </a:solidFill>
              <a:latin typeface="+mn-lt"/>
            </a:endParaRPr>
          </a:p>
        </p:txBody>
      </p: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7269480" y="1923553"/>
            <a:ext cx="457200" cy="465138"/>
          </a:xfrm>
          <a:prstGeom prst="ellipse">
            <a:avLst/>
          </a:prstGeom>
          <a:solidFill>
            <a:srgbClr val="053D68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CC00"/>
                </a:solidFill>
                <a:latin typeface="+mn-lt"/>
              </a:rPr>
              <a:t>1</a:t>
            </a:r>
          </a:p>
        </p:txBody>
      </p:sp>
      <p:pic>
        <p:nvPicPr>
          <p:cNvPr id="8" name="Picture 6" descr="080805-N-6552M-015_NAVY-m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88" y="3622040"/>
            <a:ext cx="4823012" cy="2905576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98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Attention to Terminology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59" y="2585720"/>
            <a:ext cx="852336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Use the following </a:t>
            </a:r>
            <a:r>
              <a:rPr lang="en-US" sz="2800" dirty="0">
                <a:solidFill>
                  <a:srgbClr val="FFCC00"/>
                </a:solidFill>
              </a:rPr>
              <a:t>techniques</a:t>
            </a:r>
            <a:r>
              <a:rPr lang="en-US" sz="2800" dirty="0">
                <a:solidFill>
                  <a:schemeClr val="bg1"/>
                </a:solidFill>
              </a:rPr>
              <a:t> to ensure you and your learners are paying close attention to terminology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List the </a:t>
            </a:r>
            <a:r>
              <a:rPr lang="en-US" sz="2800" dirty="0">
                <a:solidFill>
                  <a:srgbClr val="FFCC00"/>
                </a:solidFill>
              </a:rPr>
              <a:t>names of parts </a:t>
            </a:r>
            <a:r>
              <a:rPr lang="en-US" sz="2800" dirty="0">
                <a:solidFill>
                  <a:schemeClr val="bg1"/>
                </a:solidFill>
              </a:rPr>
              <a:t>on a chalkboard or chart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Refer students to a </a:t>
            </a:r>
            <a:r>
              <a:rPr lang="en-US" sz="2800" dirty="0">
                <a:solidFill>
                  <a:srgbClr val="FFCC00"/>
                </a:solidFill>
              </a:rPr>
              <a:t>previously made chart </a:t>
            </a:r>
            <a:r>
              <a:rPr lang="en-US" sz="2800" dirty="0">
                <a:solidFill>
                  <a:schemeClr val="bg1"/>
                </a:solidFill>
              </a:rPr>
              <a:t>that shows the parts and their terminology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Conduct a </a:t>
            </a:r>
            <a:r>
              <a:rPr lang="en-US" sz="2800" dirty="0">
                <a:solidFill>
                  <a:srgbClr val="FFCC00"/>
                </a:solidFill>
              </a:rPr>
              <a:t>terminology drill </a:t>
            </a:r>
            <a:r>
              <a:rPr lang="en-US" sz="2800" dirty="0">
                <a:solidFill>
                  <a:schemeClr val="bg1"/>
                </a:solidFill>
              </a:rPr>
              <a:t>on the parts of the training aid while the aid is in its assembled or disassembled condition, as </a:t>
            </a:r>
            <a:r>
              <a:rPr lang="en-US" sz="2800" dirty="0" smtClean="0">
                <a:solidFill>
                  <a:schemeClr val="bg1"/>
                </a:solidFill>
              </a:rPr>
              <a:t>appropriate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0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Check Student Comprehension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59" y="2585720"/>
            <a:ext cx="483108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</a:rPr>
              <a:t>Ask questions </a:t>
            </a:r>
            <a:r>
              <a:rPr lang="en-US" sz="2800" dirty="0">
                <a:solidFill>
                  <a:schemeClr val="bg1"/>
                </a:solidFill>
              </a:rPr>
              <a:t>during the demonstration that require the students to </a:t>
            </a:r>
            <a:r>
              <a:rPr lang="en-US" sz="2800" dirty="0">
                <a:solidFill>
                  <a:srgbClr val="FFCC00"/>
                </a:solidFill>
              </a:rPr>
              <a:t>recall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Nomenclature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Procedural steps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Underlying principles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Safety precautions</a:t>
            </a:r>
          </a:p>
        </p:txBody>
      </p:sp>
      <p:pic>
        <p:nvPicPr>
          <p:cNvPr id="6" name="Picture 7" descr="021024-N-5422R-001_NAVY-m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9564" y="3364518"/>
            <a:ext cx="4038600" cy="26924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51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Check Student Comprehension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5087" y="3212118"/>
            <a:ext cx="37786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Watch the class for </a:t>
            </a:r>
            <a:r>
              <a:rPr lang="en-US" sz="2800" dirty="0">
                <a:solidFill>
                  <a:srgbClr val="FFCC00"/>
                </a:solidFill>
              </a:rPr>
              <a:t>reactions</a:t>
            </a:r>
            <a:r>
              <a:rPr lang="en-US" sz="2800" dirty="0">
                <a:solidFill>
                  <a:schemeClr val="bg1"/>
                </a:solidFill>
              </a:rPr>
              <a:t> indicating lack of attention, confusion, or doubt, but do not depend solely upon visual observations.</a:t>
            </a:r>
          </a:p>
        </p:txBody>
      </p:sp>
      <p:pic>
        <p:nvPicPr>
          <p:cNvPr id="5" name="Picture 5" descr="021101-N-8102J-013_NAVY-m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5521" y="3020764"/>
            <a:ext cx="4299394" cy="3070754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335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Step </a:t>
            </a:r>
            <a:r>
              <a:rPr lang="en-US" sz="2800" dirty="0" smtClean="0">
                <a:solidFill>
                  <a:srgbClr val="FFCC00"/>
                </a:solidFill>
              </a:rPr>
              <a:t>Two: Repetition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427" y="5157097"/>
            <a:ext cx="82762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Generally, there is a need for the inclusion of one or more </a:t>
            </a:r>
            <a:r>
              <a:rPr lang="en-US" sz="2800" dirty="0">
                <a:solidFill>
                  <a:srgbClr val="FFCC00"/>
                </a:solidFill>
              </a:rPr>
              <a:t>repetition steps </a:t>
            </a:r>
            <a:r>
              <a:rPr lang="en-US" sz="2800" dirty="0">
                <a:solidFill>
                  <a:schemeClr val="bg1"/>
                </a:solidFill>
              </a:rPr>
              <a:t>between the demonstration step and the performance step.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208520" y="1869440"/>
            <a:ext cx="1650124" cy="178816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53D68"/>
                </a:solidFill>
                <a:latin typeface="+mn-lt"/>
              </a:rPr>
              <a:t>Repetition</a:t>
            </a:r>
            <a:endParaRPr lang="en-US" altLang="en-US" sz="2800" dirty="0">
              <a:solidFill>
                <a:srgbClr val="053D68"/>
              </a:solidFill>
              <a:latin typeface="+mn-lt"/>
            </a:endParaRPr>
          </a:p>
        </p:txBody>
      </p: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7269480" y="1923553"/>
            <a:ext cx="457200" cy="465138"/>
          </a:xfrm>
          <a:prstGeom prst="ellipse">
            <a:avLst/>
          </a:prstGeom>
          <a:solidFill>
            <a:srgbClr val="053D68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CC00"/>
                </a:solidFill>
                <a:latin typeface="+mn-lt"/>
              </a:rPr>
              <a:t>2</a:t>
            </a:r>
            <a:endParaRPr lang="en-US" altLang="en-US" sz="2800" dirty="0">
              <a:solidFill>
                <a:srgbClr val="FFCC00"/>
              </a:solidFill>
              <a:latin typeface="+mn-lt"/>
            </a:endParaRPr>
          </a:p>
        </p:txBody>
      </p:sp>
      <p:pic>
        <p:nvPicPr>
          <p:cNvPr id="8" name="Picture 10" descr="090504-N-7090S-341_NAVY-m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16" y="2654738"/>
            <a:ext cx="3901460" cy="222504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7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Step </a:t>
            </a:r>
            <a:r>
              <a:rPr lang="en-US" sz="2800" dirty="0" smtClean="0">
                <a:solidFill>
                  <a:srgbClr val="FFCC00"/>
                </a:solidFill>
              </a:rPr>
              <a:t>Three: Performance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646" y="3029238"/>
            <a:ext cx="6524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third step is the step in which the students </a:t>
            </a:r>
            <a:r>
              <a:rPr lang="en-US" sz="2800" dirty="0">
                <a:solidFill>
                  <a:srgbClr val="FFCC00"/>
                </a:solidFill>
              </a:rPr>
              <a:t>practice under supervision </a:t>
            </a:r>
            <a:r>
              <a:rPr lang="en-US" sz="2800" dirty="0">
                <a:solidFill>
                  <a:schemeClr val="bg1"/>
                </a:solidFill>
              </a:rPr>
              <a:t>until they have attained the required </a:t>
            </a:r>
            <a:r>
              <a:rPr lang="en-US" sz="2800" dirty="0" smtClean="0">
                <a:solidFill>
                  <a:srgbClr val="FFCC00"/>
                </a:solidFill>
              </a:rPr>
              <a:t>proficiency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903720" y="1869440"/>
            <a:ext cx="1954924" cy="178816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53D68"/>
                </a:solidFill>
                <a:latin typeface="+mn-lt"/>
              </a:rPr>
              <a:t>Performance</a:t>
            </a:r>
            <a:endParaRPr lang="en-US" altLang="en-US" sz="2800" dirty="0">
              <a:solidFill>
                <a:srgbClr val="053D68"/>
              </a:solidFill>
              <a:latin typeface="+mn-lt"/>
            </a:endParaRPr>
          </a:p>
        </p:txBody>
      </p: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6995160" y="1923553"/>
            <a:ext cx="457200" cy="465138"/>
          </a:xfrm>
          <a:prstGeom prst="ellipse">
            <a:avLst/>
          </a:prstGeom>
          <a:solidFill>
            <a:srgbClr val="053D68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CC00"/>
                </a:solidFill>
                <a:latin typeface="+mn-lt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2502" y="5066051"/>
            <a:ext cx="8387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During </a:t>
            </a:r>
            <a:r>
              <a:rPr lang="en-US" sz="2800" dirty="0">
                <a:solidFill>
                  <a:schemeClr val="bg1"/>
                </a:solidFill>
              </a:rPr>
              <a:t>this step, they apply what they have previously learned as a result of the demonstrations. </a:t>
            </a:r>
          </a:p>
        </p:txBody>
      </p:sp>
    </p:spTree>
    <p:extLst>
      <p:ext uri="{BB962C8B-B14F-4D97-AF65-F5344CB8AC3E}">
        <p14:creationId xmlns:p14="http://schemas.microsoft.com/office/powerpoint/2010/main" val="11765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Guidelines for Effective Use of Demonstration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" y="2722880"/>
            <a:ext cx="8523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Do the following to effectively apply </a:t>
            </a: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 smtClean="0">
                <a:solidFill>
                  <a:srgbClr val="FFCC00"/>
                </a:solidFill>
              </a:rPr>
              <a:t>demonstration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method of instruction:</a:t>
            </a:r>
          </a:p>
        </p:txBody>
      </p:sp>
      <p:pic>
        <p:nvPicPr>
          <p:cNvPr id="6" name="Picture 5" descr="040712-N-9246G-003_NAVY-m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18593" y="4033520"/>
            <a:ext cx="2955291" cy="2216468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1555" y="3864481"/>
            <a:ext cx="5516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C00"/>
                </a:solidFill>
              </a:rPr>
              <a:t>Practice/rehearse</a:t>
            </a:r>
            <a:r>
              <a:rPr lang="en-US" sz="2800" dirty="0">
                <a:solidFill>
                  <a:schemeClr val="bg1"/>
                </a:solidFill>
              </a:rPr>
              <a:t> each demonstration in its entirety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Keep </a:t>
            </a:r>
            <a:r>
              <a:rPr lang="en-US" sz="2800" dirty="0">
                <a:solidFill>
                  <a:srgbClr val="FFCC00"/>
                </a:solidFill>
              </a:rPr>
              <a:t>time limitations </a:t>
            </a:r>
            <a:r>
              <a:rPr lang="en-US" sz="2800" dirty="0">
                <a:solidFill>
                  <a:schemeClr val="bg1"/>
                </a:solidFill>
              </a:rPr>
              <a:t>in mind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Make sure all </a:t>
            </a:r>
            <a:r>
              <a:rPr lang="en-US" sz="2800" dirty="0">
                <a:solidFill>
                  <a:srgbClr val="FFCC00"/>
                </a:solidFill>
              </a:rPr>
              <a:t>materials</a:t>
            </a:r>
            <a:r>
              <a:rPr lang="en-US" sz="2800" dirty="0">
                <a:solidFill>
                  <a:schemeClr val="bg1"/>
                </a:solidFill>
              </a:rPr>
              <a:t> are at hand</a:t>
            </a:r>
          </a:p>
        </p:txBody>
      </p:sp>
    </p:spTree>
    <p:extLst>
      <p:ext uri="{BB962C8B-B14F-4D97-AF65-F5344CB8AC3E}">
        <p14:creationId xmlns:p14="http://schemas.microsoft.com/office/powerpoint/2010/main" val="156649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tIns="182880" bIns="182880">
            <a:normAutofit fontScale="77500" lnSpcReduction="20000"/>
          </a:bodyPr>
          <a:lstStyle/>
          <a:p>
            <a:pPr>
              <a:buFont typeface="+mj-lt"/>
              <a:buAutoNum type="arabicPeriod" startAt="9"/>
            </a:pPr>
            <a:endParaRPr lang="en-US" dirty="0" smtClean="0"/>
          </a:p>
          <a:p>
            <a:pPr>
              <a:buFont typeface="+mj-lt"/>
              <a:buAutoNum type="arabicPeriod" startAt="7"/>
            </a:pPr>
            <a:r>
              <a:rPr lang="en-US" sz="4100" dirty="0"/>
              <a:t>Describe the advantages and disadvantages of the case study instructional technique</a:t>
            </a:r>
          </a:p>
          <a:p>
            <a:pPr>
              <a:buFont typeface="+mj-lt"/>
              <a:buAutoNum type="arabicPeriod" startAt="7"/>
            </a:pPr>
            <a:r>
              <a:rPr lang="en-US" sz="4100" dirty="0"/>
              <a:t>Describe the advantages and disadvantages of the discussion instructional technique</a:t>
            </a:r>
          </a:p>
          <a:p>
            <a:pPr>
              <a:buFont typeface="+mj-lt"/>
              <a:buAutoNum type="arabicPeriod" startAt="7"/>
            </a:pPr>
            <a:r>
              <a:rPr lang="en-US" sz="4100" dirty="0" smtClean="0"/>
              <a:t>Describe the advantages and disadvantages of the cooperative learning instructional technique</a:t>
            </a:r>
            <a:endParaRPr lang="en-US" sz="4100" dirty="0"/>
          </a:p>
          <a:p>
            <a:pPr>
              <a:buAutoNum type="arabicPeriod" startAt="7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631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Guidelines for Effective Use of Demonstration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" y="2615303"/>
            <a:ext cx="856908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Ensure students can adequately </a:t>
            </a:r>
            <a:r>
              <a:rPr lang="en-US" sz="2800" dirty="0">
                <a:solidFill>
                  <a:srgbClr val="FFCC00"/>
                </a:solidFill>
              </a:rPr>
              <a:t>see </a:t>
            </a:r>
            <a:r>
              <a:rPr lang="en-US" sz="2800" dirty="0">
                <a:solidFill>
                  <a:schemeClr val="bg1"/>
                </a:solidFill>
              </a:rPr>
              <a:t>and </a:t>
            </a:r>
            <a:r>
              <a:rPr lang="en-US" sz="2800" dirty="0">
                <a:solidFill>
                  <a:srgbClr val="FFCC00"/>
                </a:solidFill>
              </a:rPr>
              <a:t>hear</a:t>
            </a:r>
            <a:r>
              <a:rPr lang="en-US" sz="2800" dirty="0">
                <a:solidFill>
                  <a:schemeClr val="bg1"/>
                </a:solidFill>
              </a:rPr>
              <a:t> the demonstration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Obtain </a:t>
            </a:r>
            <a:r>
              <a:rPr lang="en-US" sz="2800" dirty="0">
                <a:solidFill>
                  <a:srgbClr val="FFCC00"/>
                </a:solidFill>
              </a:rPr>
              <a:t>feedback</a:t>
            </a:r>
            <a:r>
              <a:rPr lang="en-US" sz="2800" dirty="0">
                <a:solidFill>
                  <a:schemeClr val="bg1"/>
                </a:solidFill>
              </a:rPr>
              <a:t> by using </a:t>
            </a:r>
            <a:r>
              <a:rPr lang="en-US" sz="2800" dirty="0" smtClean="0">
                <a:solidFill>
                  <a:schemeClr val="bg1"/>
                </a:solidFill>
              </a:rPr>
              <a:t>                                                          </a:t>
            </a:r>
            <a:r>
              <a:rPr lang="en-US" sz="2800" dirty="0" smtClean="0">
                <a:solidFill>
                  <a:srgbClr val="FFCC00"/>
                </a:solidFill>
              </a:rPr>
              <a:t>questions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during the </a:t>
            </a:r>
            <a:r>
              <a:rPr lang="en-US" sz="2800" dirty="0" smtClean="0">
                <a:solidFill>
                  <a:schemeClr val="bg1"/>
                </a:solidFill>
              </a:rPr>
              <a:t>                                   demonstration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Conduct a brief </a:t>
            </a:r>
            <a:r>
              <a:rPr lang="en-US" sz="2800" dirty="0">
                <a:solidFill>
                  <a:srgbClr val="FFCC00"/>
                </a:solidFill>
              </a:rPr>
              <a:t>review </a:t>
            </a:r>
            <a:r>
              <a:rPr lang="en-US" sz="2800" dirty="0">
                <a:solidFill>
                  <a:schemeClr val="bg1"/>
                </a:solidFill>
              </a:rPr>
              <a:t>of </a:t>
            </a:r>
            <a:r>
              <a:rPr lang="en-US" sz="2800" dirty="0" smtClean="0">
                <a:solidFill>
                  <a:schemeClr val="bg1"/>
                </a:solidFill>
              </a:rPr>
              <a:t>                                                             the steps </a:t>
            </a:r>
            <a:r>
              <a:rPr lang="en-US" sz="2800" dirty="0">
                <a:solidFill>
                  <a:schemeClr val="bg1"/>
                </a:solidFill>
              </a:rPr>
              <a:t>or provide a short  </a:t>
            </a:r>
            <a:r>
              <a:rPr lang="en-US" sz="2800" dirty="0" smtClean="0">
                <a:solidFill>
                  <a:schemeClr val="bg1"/>
                </a:solidFill>
              </a:rPr>
              <a:t>                                                          </a:t>
            </a:r>
            <a:r>
              <a:rPr lang="en-US" sz="2800" dirty="0" smtClean="0">
                <a:solidFill>
                  <a:srgbClr val="FFCC00"/>
                </a:solidFill>
              </a:rPr>
              <a:t>summary</a:t>
            </a:r>
            <a:endParaRPr lang="en-US" sz="2800" dirty="0">
              <a:solidFill>
                <a:srgbClr val="FFCC00"/>
              </a:solidFill>
            </a:endParaRPr>
          </a:p>
        </p:txBody>
      </p:sp>
      <p:pic>
        <p:nvPicPr>
          <p:cNvPr id="8" name="Picture 5" descr="100211-N-9585B-064_NAVY-m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5324" y="3766175"/>
            <a:ext cx="3502466" cy="2580835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396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37478" y="2135424"/>
            <a:ext cx="85233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Role-playing</a:t>
            </a:r>
            <a:r>
              <a:rPr lang="en-US" sz="2800" dirty="0" smtClean="0">
                <a:solidFill>
                  <a:schemeClr val="bg1"/>
                </a:solidFill>
              </a:rPr>
              <a:t> is an </a:t>
            </a:r>
            <a:r>
              <a:rPr lang="en-US" sz="2800" dirty="0">
                <a:solidFill>
                  <a:schemeClr val="bg1"/>
                </a:solidFill>
              </a:rPr>
              <a:t>instructional technique involving a spontaneous </a:t>
            </a:r>
            <a:r>
              <a:rPr lang="en-US" sz="2800" dirty="0">
                <a:solidFill>
                  <a:srgbClr val="FFCC00"/>
                </a:solidFill>
              </a:rPr>
              <a:t>portrayal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dirty="0">
                <a:solidFill>
                  <a:srgbClr val="FFCC00"/>
                </a:solidFill>
              </a:rPr>
              <a:t>acting out</a:t>
            </a:r>
            <a:r>
              <a:rPr lang="en-US" sz="2800" dirty="0">
                <a:solidFill>
                  <a:schemeClr val="bg1"/>
                </a:solidFill>
              </a:rPr>
              <a:t>) of a situation, condition, or circumstance by selected members of the class. 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478" y="4146234"/>
            <a:ext cx="57533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It can be a form </a:t>
            </a:r>
            <a:r>
              <a:rPr lang="en-US" sz="2800" dirty="0">
                <a:solidFill>
                  <a:schemeClr val="bg1"/>
                </a:solidFill>
              </a:rPr>
              <a:t>of </a:t>
            </a:r>
            <a:r>
              <a:rPr lang="en-US" sz="2800" dirty="0">
                <a:solidFill>
                  <a:srgbClr val="FFCC00"/>
                </a:solidFill>
              </a:rPr>
              <a:t>improvisation</a:t>
            </a:r>
            <a:r>
              <a:rPr lang="en-US" sz="2800" dirty="0">
                <a:solidFill>
                  <a:schemeClr val="bg1"/>
                </a:solidFill>
              </a:rPr>
              <a:t> in which the participants assume the identity of other persons and then react as they believe those persons would in a particular situation.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177" y="3810242"/>
            <a:ext cx="2360699" cy="291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46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of the following apply to the demonstration teaching method</a:t>
            </a:r>
            <a:r>
              <a:rPr lang="en-US" dirty="0"/>
              <a:t>?</a:t>
            </a:r>
            <a:br>
              <a:rPr lang="en-US" dirty="0"/>
            </a:br>
            <a:r>
              <a:rPr lang="en-US" sz="2700" dirty="0"/>
              <a:t>(Input all that apply, then push the ENTER button.)</a:t>
            </a:r>
            <a:endParaRPr lang="en-US" sz="27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Reduces hazards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Works well with large groups of learners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Tough to hold students attention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Imitation without understanding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Used with techniques, procedures, or skill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(NS3-M2U1C4S2:LQ5)</a:t>
            </a:r>
            <a:endParaRPr lang="en-US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18084" y="3194875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AI2"/>
          <p:cNvSpPr>
            <a:spLocks noChangeAspect="1"/>
          </p:cNvSpPr>
          <p:nvPr>
            <p:custDataLst>
              <p:tags r:id="rId4"/>
            </p:custDataLst>
          </p:nvPr>
        </p:nvSpPr>
        <p:spPr>
          <a:xfrm rot="10800000">
            <a:off x="418084" y="5240202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PChart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595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28412" y="420064"/>
            <a:ext cx="4666102" cy="3073644"/>
          </a:xfrm>
        </p:spPr>
        <p:txBody>
          <a:bodyPr>
            <a:noAutofit/>
          </a:bodyPr>
          <a:lstStyle/>
          <a:p>
            <a:r>
              <a:rPr lang="en-US" sz="3600" dirty="0" smtClean="0"/>
              <a:t>Choose the answer that correctly matches the demonstration step to the description. Each step may have more than one match.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0" y="3841795"/>
            <a:ext cx="7753350" cy="2976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pl-PL" sz="3200" dirty="0" smtClean="0"/>
              <a:t>1) VW; 2) XY; 3) Z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pl-PL" sz="3200" dirty="0" smtClean="0"/>
              <a:t>1) XY; 2) Z; 3) VW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1) VWX; 2) Y; 3) Z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pl-PL" sz="3200" dirty="0" smtClean="0"/>
              <a:t>1) X; 2) VYZ; 3) W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(NS3-M2U1C4S2:LQ6)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6" y="420063"/>
            <a:ext cx="3512457" cy="3302807"/>
          </a:xfrm>
          <a:prstGeom prst="rect">
            <a:avLst/>
          </a:prstGeom>
        </p:spPr>
      </p:pic>
      <p:sp>
        <p:nvSpPr>
          <p:cNvPr id="8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28412" y="5087235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841795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176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Uses of Role-Playing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094" y="2555240"/>
            <a:ext cx="832883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</a:rPr>
              <a:t>Role-playing</a:t>
            </a:r>
            <a:r>
              <a:rPr lang="en-US" sz="2800" dirty="0">
                <a:solidFill>
                  <a:schemeClr val="bg1"/>
                </a:solidFill>
              </a:rPr>
              <a:t> is especially useful when helping students to: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Understand perspectives and different </a:t>
            </a:r>
            <a:r>
              <a:rPr lang="en-US" sz="2800" dirty="0">
                <a:solidFill>
                  <a:srgbClr val="FFCC00"/>
                </a:solidFill>
              </a:rPr>
              <a:t>ethnic</a:t>
            </a:r>
            <a:r>
              <a:rPr lang="en-US" sz="2800" dirty="0">
                <a:solidFill>
                  <a:schemeClr val="bg1"/>
                </a:solidFill>
              </a:rPr>
              <a:t> and </a:t>
            </a:r>
            <a:r>
              <a:rPr lang="en-US" sz="2800" dirty="0">
                <a:solidFill>
                  <a:srgbClr val="FFCC00"/>
                </a:solidFill>
              </a:rPr>
              <a:t>cultural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rgbClr val="FFCC00"/>
                </a:solidFill>
              </a:rPr>
              <a:t>backgrounds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Solve problem situations where </a:t>
            </a:r>
            <a:r>
              <a:rPr lang="en-US" sz="2800" dirty="0">
                <a:solidFill>
                  <a:srgbClr val="FFCC00"/>
                </a:solidFill>
              </a:rPr>
              <a:t>different roles </a:t>
            </a:r>
            <a:r>
              <a:rPr lang="en-US" sz="2800" dirty="0">
                <a:solidFill>
                  <a:schemeClr val="bg1"/>
                </a:solidFill>
              </a:rPr>
              <a:t>are in opposition to each other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Maximize the benefit of c</a:t>
            </a:r>
            <a:r>
              <a:rPr lang="en-US" sz="2800" dirty="0">
                <a:solidFill>
                  <a:srgbClr val="FFCC00"/>
                </a:solidFill>
              </a:rPr>
              <a:t>ounseling </a:t>
            </a:r>
            <a:r>
              <a:rPr lang="en-US" sz="2800" dirty="0">
                <a:solidFill>
                  <a:schemeClr val="bg1"/>
                </a:solidFill>
              </a:rPr>
              <a:t>or </a:t>
            </a:r>
            <a:r>
              <a:rPr lang="en-US" sz="2800" dirty="0">
                <a:solidFill>
                  <a:srgbClr val="FFCC00"/>
                </a:solidFill>
              </a:rPr>
              <a:t>tutoring </a:t>
            </a:r>
          </a:p>
        </p:txBody>
      </p:sp>
    </p:spTree>
    <p:extLst>
      <p:ext uri="{BB962C8B-B14F-4D97-AF65-F5344CB8AC3E}">
        <p14:creationId xmlns:p14="http://schemas.microsoft.com/office/powerpoint/2010/main" val="422310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Advantages of Role-Playing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887" y="2837628"/>
            <a:ext cx="83422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</a:rPr>
              <a:t>Role-playing </a:t>
            </a:r>
            <a:r>
              <a:rPr lang="en-US" sz="2800" dirty="0">
                <a:solidFill>
                  <a:schemeClr val="bg1"/>
                </a:solidFill>
              </a:rPr>
              <a:t>can be fun, interesting, motivating, and meaningful, and helps to </a:t>
            </a:r>
            <a:r>
              <a:rPr lang="en-US" sz="2800" dirty="0">
                <a:solidFill>
                  <a:srgbClr val="FFCC00"/>
                </a:solidFill>
              </a:rPr>
              <a:t>break the routine </a:t>
            </a:r>
            <a:r>
              <a:rPr lang="en-US" sz="2800" dirty="0">
                <a:solidFill>
                  <a:schemeClr val="bg1"/>
                </a:solidFill>
              </a:rPr>
              <a:t>of other classroom experiences.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It provides </a:t>
            </a:r>
            <a:r>
              <a:rPr lang="en-US" sz="2800" dirty="0">
                <a:solidFill>
                  <a:srgbClr val="FFCC00"/>
                </a:solidFill>
              </a:rPr>
              <a:t>insight</a:t>
            </a:r>
            <a:r>
              <a:rPr lang="en-US" sz="2800" dirty="0">
                <a:solidFill>
                  <a:schemeClr val="bg1"/>
                </a:solidFill>
              </a:rPr>
              <a:t> into common individual and group problems, reveals different attitudes, </a:t>
            </a:r>
            <a:r>
              <a:rPr lang="en-US" sz="2800" dirty="0" smtClean="0">
                <a:solidFill>
                  <a:schemeClr val="bg1"/>
                </a:solidFill>
              </a:rPr>
              <a:t>and </a:t>
            </a:r>
            <a:r>
              <a:rPr lang="en-US" sz="2800" dirty="0">
                <a:solidFill>
                  <a:schemeClr val="bg1"/>
                </a:solidFill>
              </a:rPr>
              <a:t>tests various ideas in a practical </a:t>
            </a:r>
            <a:r>
              <a:rPr lang="en-US" sz="2800" dirty="0" smtClean="0">
                <a:solidFill>
                  <a:schemeClr val="bg1"/>
                </a:solidFill>
              </a:rPr>
              <a:t>situation.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Advantages of Role-Playing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8003" y="2973686"/>
            <a:ext cx="35108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Through </a:t>
            </a:r>
            <a:r>
              <a:rPr lang="en-US" sz="2800" dirty="0">
                <a:solidFill>
                  <a:schemeClr val="bg1"/>
                </a:solidFill>
              </a:rPr>
              <a:t>the use of </a:t>
            </a:r>
            <a:r>
              <a:rPr lang="en-US" sz="2800" dirty="0">
                <a:solidFill>
                  <a:srgbClr val="FFCC00"/>
                </a:solidFill>
              </a:rPr>
              <a:t>role-playing </a:t>
            </a:r>
            <a:r>
              <a:rPr lang="en-US" sz="2800" dirty="0" smtClean="0">
                <a:solidFill>
                  <a:schemeClr val="bg1"/>
                </a:solidFill>
              </a:rPr>
              <a:t>students </a:t>
            </a:r>
            <a:r>
              <a:rPr lang="en-US" sz="2800" dirty="0">
                <a:solidFill>
                  <a:schemeClr val="bg1"/>
                </a:solidFill>
              </a:rPr>
              <a:t>learn to organize thoughts </a:t>
            </a:r>
            <a:r>
              <a:rPr lang="en-US" sz="2800" dirty="0" smtClean="0">
                <a:solidFill>
                  <a:schemeClr val="bg1"/>
                </a:solidFill>
              </a:rPr>
              <a:t>and </a:t>
            </a:r>
            <a:r>
              <a:rPr lang="en-US" sz="2800" dirty="0">
                <a:solidFill>
                  <a:schemeClr val="bg1"/>
                </a:solidFill>
              </a:rPr>
              <a:t>responses instantly while reacting </a:t>
            </a:r>
            <a:r>
              <a:rPr lang="en-US" sz="2800" dirty="0" smtClean="0">
                <a:solidFill>
                  <a:schemeClr val="bg1"/>
                </a:solidFill>
              </a:rPr>
              <a:t>to </a:t>
            </a:r>
            <a:r>
              <a:rPr lang="en-US" sz="2800" dirty="0">
                <a:solidFill>
                  <a:schemeClr val="bg1"/>
                </a:solidFill>
              </a:rPr>
              <a:t>a situation or question.</a:t>
            </a:r>
          </a:p>
        </p:txBody>
      </p:sp>
      <p:pic>
        <p:nvPicPr>
          <p:cNvPr id="5" name="Picture 5" descr="090417-N-5328N-084_NAVY-m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2"/>
          <a:stretch>
            <a:fillRect/>
          </a:stretch>
        </p:blipFill>
        <p:spPr bwMode="auto">
          <a:xfrm>
            <a:off x="5155324" y="2647708"/>
            <a:ext cx="3183028" cy="37604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96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Disadvantages of Role-Playing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541" y="2501452"/>
            <a:ext cx="831538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There are several </a:t>
            </a:r>
            <a:r>
              <a:rPr lang="en-US" sz="2800" dirty="0">
                <a:solidFill>
                  <a:srgbClr val="FFCC00"/>
                </a:solidFill>
              </a:rPr>
              <a:t>disadvantages</a:t>
            </a:r>
            <a:r>
              <a:rPr lang="en-US" sz="2800" dirty="0">
                <a:solidFill>
                  <a:schemeClr val="bg1"/>
                </a:solidFill>
              </a:rPr>
              <a:t> to the use of </a:t>
            </a:r>
            <a:r>
              <a:rPr lang="en-US" sz="2800" dirty="0">
                <a:solidFill>
                  <a:srgbClr val="FFCC00"/>
                </a:solidFill>
              </a:rPr>
              <a:t>role-playing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Students sometimes emphasize </a:t>
            </a:r>
            <a:r>
              <a:rPr lang="en-US" sz="2800" dirty="0">
                <a:solidFill>
                  <a:srgbClr val="FFCC00"/>
                </a:solidFill>
              </a:rPr>
              <a:t>performance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dirty="0">
                <a:solidFill>
                  <a:srgbClr val="FFCC00"/>
                </a:solidFill>
              </a:rPr>
              <a:t>showing off</a:t>
            </a:r>
            <a:r>
              <a:rPr lang="en-US" sz="2800" dirty="0">
                <a:solidFill>
                  <a:schemeClr val="bg1"/>
                </a:solidFill>
              </a:rPr>
              <a:t>) over the intended objectives of the topic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It is </a:t>
            </a:r>
            <a:r>
              <a:rPr lang="en-US" sz="2800" dirty="0">
                <a:solidFill>
                  <a:srgbClr val="FFCC00"/>
                </a:solidFill>
              </a:rPr>
              <a:t>time-consuming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Some students are </a:t>
            </a:r>
            <a:r>
              <a:rPr lang="en-US" sz="2800" dirty="0">
                <a:solidFill>
                  <a:srgbClr val="FFCC00"/>
                </a:solidFill>
              </a:rPr>
              <a:t>unable</a:t>
            </a:r>
            <a:r>
              <a:rPr lang="en-US" sz="2800" dirty="0">
                <a:solidFill>
                  <a:schemeClr val="bg1"/>
                </a:solidFill>
              </a:rPr>
              <a:t> to </a:t>
            </a:r>
            <a:r>
              <a:rPr lang="en-US" sz="2800" dirty="0">
                <a:solidFill>
                  <a:srgbClr val="FFCC00"/>
                </a:solidFill>
              </a:rPr>
              <a:t>identify</a:t>
            </a:r>
            <a:r>
              <a:rPr lang="en-US" sz="2800" dirty="0">
                <a:solidFill>
                  <a:schemeClr val="bg1"/>
                </a:solidFill>
              </a:rPr>
              <a:t> with the roles or </a:t>
            </a:r>
            <a:r>
              <a:rPr lang="en-US" sz="2800" dirty="0" smtClean="0">
                <a:solidFill>
                  <a:schemeClr val="bg1"/>
                </a:solidFill>
              </a:rPr>
              <a:t>situation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Disadvantages of Role-Playing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057" y="2992387"/>
            <a:ext cx="76416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en-US" sz="3200" dirty="0">
                <a:solidFill>
                  <a:srgbClr val="FFCC00"/>
                </a:solidFill>
              </a:rPr>
              <a:t>Hot topics</a:t>
            </a:r>
            <a:r>
              <a:rPr lang="en-US" sz="3200" dirty="0">
                <a:solidFill>
                  <a:schemeClr val="bg1"/>
                </a:solidFill>
              </a:rPr>
              <a:t>” and </a:t>
            </a:r>
            <a:r>
              <a:rPr lang="en-US" sz="3200" dirty="0">
                <a:solidFill>
                  <a:srgbClr val="FFCC00"/>
                </a:solidFill>
              </a:rPr>
              <a:t>controversial issues </a:t>
            </a:r>
            <a:r>
              <a:rPr lang="en-US" sz="3200" dirty="0">
                <a:solidFill>
                  <a:schemeClr val="bg1"/>
                </a:solidFill>
              </a:rPr>
              <a:t>can get out of hand</a:t>
            </a:r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It </a:t>
            </a:r>
            <a:r>
              <a:rPr lang="en-US" sz="3200" dirty="0">
                <a:solidFill>
                  <a:schemeClr val="bg1"/>
                </a:solidFill>
              </a:rPr>
              <a:t>may </a:t>
            </a:r>
            <a:r>
              <a:rPr lang="en-US" sz="3200" dirty="0">
                <a:solidFill>
                  <a:srgbClr val="FFCC00"/>
                </a:solidFill>
              </a:rPr>
              <a:t>benefit only </a:t>
            </a:r>
            <a:r>
              <a:rPr lang="en-US" sz="3200" dirty="0">
                <a:solidFill>
                  <a:schemeClr val="bg1"/>
                </a:solidFill>
              </a:rPr>
              <a:t>the </a:t>
            </a:r>
            <a:r>
              <a:rPr lang="en-US" sz="3200" dirty="0">
                <a:solidFill>
                  <a:srgbClr val="FFCC00"/>
                </a:solidFill>
              </a:rPr>
              <a:t>actual participants </a:t>
            </a:r>
            <a:r>
              <a:rPr lang="en-US" sz="3200" dirty="0">
                <a:solidFill>
                  <a:schemeClr val="bg1"/>
                </a:solidFill>
              </a:rPr>
              <a:t>unless the objectives for the class have been clearly specified</a:t>
            </a:r>
          </a:p>
        </p:txBody>
      </p:sp>
    </p:spTree>
    <p:extLst>
      <p:ext uri="{BB962C8B-B14F-4D97-AF65-F5344CB8AC3E}">
        <p14:creationId xmlns:p14="http://schemas.microsoft.com/office/powerpoint/2010/main" val="315791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Case Studies Challenge Learners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" y="2423802"/>
            <a:ext cx="852336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following happens during the application of the </a:t>
            </a:r>
            <a:r>
              <a:rPr lang="en-US" sz="2800" dirty="0">
                <a:solidFill>
                  <a:srgbClr val="FFCC00"/>
                </a:solidFill>
              </a:rPr>
              <a:t>case study </a:t>
            </a:r>
            <a:r>
              <a:rPr lang="en-US" sz="2800" dirty="0">
                <a:solidFill>
                  <a:schemeClr val="bg1"/>
                </a:solidFill>
              </a:rPr>
              <a:t>method of instruction: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Students receive </a:t>
            </a:r>
            <a:r>
              <a:rPr lang="en-US" sz="2800" dirty="0">
                <a:solidFill>
                  <a:schemeClr val="bg1"/>
                </a:solidFill>
              </a:rPr>
              <a:t>a “</a:t>
            </a:r>
            <a:r>
              <a:rPr lang="en-US" sz="2800" dirty="0">
                <a:solidFill>
                  <a:srgbClr val="FFCC00"/>
                </a:solidFill>
              </a:rPr>
              <a:t>case</a:t>
            </a:r>
            <a:r>
              <a:rPr lang="en-US" sz="2800" dirty="0">
                <a:solidFill>
                  <a:schemeClr val="bg1"/>
                </a:solidFill>
              </a:rPr>
              <a:t>” - a report containing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all </a:t>
            </a:r>
            <a:r>
              <a:rPr lang="en-US" sz="2800" dirty="0">
                <a:solidFill>
                  <a:schemeClr val="bg1"/>
                </a:solidFill>
              </a:rPr>
              <a:t>pertinent data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2.  Students </a:t>
            </a:r>
            <a:r>
              <a:rPr lang="en-US" sz="2800" dirty="0">
                <a:solidFill>
                  <a:schemeClr val="bg1"/>
                </a:solidFill>
              </a:rPr>
              <a:t>then </a:t>
            </a:r>
            <a:r>
              <a:rPr lang="en-US" sz="2800" dirty="0" smtClean="0">
                <a:solidFill>
                  <a:schemeClr val="bg1"/>
                </a:solidFill>
              </a:rPr>
              <a:t>must: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76521" y="4571638"/>
            <a:ext cx="44589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a.  Analyze </a:t>
            </a:r>
            <a:r>
              <a:rPr lang="en-US" sz="2800" dirty="0">
                <a:solidFill>
                  <a:schemeClr val="bg1"/>
                </a:solidFill>
              </a:rPr>
              <a:t>the </a:t>
            </a:r>
            <a:r>
              <a:rPr lang="en-US" sz="2800" dirty="0" smtClean="0">
                <a:solidFill>
                  <a:srgbClr val="FFCC00"/>
                </a:solidFill>
              </a:rPr>
              <a:t>data</a:t>
            </a:r>
          </a:p>
          <a:p>
            <a:pPr marL="514350" indent="-514350">
              <a:buAutoNum type="alphaLcPeriod" startAt="2"/>
            </a:pPr>
            <a:r>
              <a:rPr lang="en-US" sz="2800" dirty="0" smtClean="0">
                <a:solidFill>
                  <a:schemeClr val="bg1"/>
                </a:solidFill>
              </a:rPr>
              <a:t>Evaluate the </a:t>
            </a:r>
            <a:r>
              <a:rPr lang="en-US" sz="2800" dirty="0" smtClean="0">
                <a:solidFill>
                  <a:srgbClr val="FFCC00"/>
                </a:solidFill>
              </a:rPr>
              <a:t>problem</a:t>
            </a:r>
          </a:p>
          <a:p>
            <a:pPr marL="514350" indent="-514350">
              <a:buAutoNum type="alphaLcPeriod" startAt="3"/>
            </a:pPr>
            <a:r>
              <a:rPr lang="en-US" sz="2800" dirty="0" smtClean="0">
                <a:solidFill>
                  <a:schemeClr val="bg1"/>
                </a:solidFill>
              </a:rPr>
              <a:t>Decide upon </a:t>
            </a:r>
            <a:r>
              <a:rPr lang="en-US" sz="2800" dirty="0" smtClean="0">
                <a:solidFill>
                  <a:srgbClr val="FFCC00"/>
                </a:solidFill>
              </a:rPr>
              <a:t>principles</a:t>
            </a:r>
          </a:p>
          <a:p>
            <a:pPr marL="514350" indent="-514350">
              <a:buFontTx/>
              <a:buAutoNum type="alphaLcPeriod" startAt="3"/>
            </a:pPr>
            <a:r>
              <a:rPr lang="en-US" sz="2800" dirty="0" smtClean="0">
                <a:solidFill>
                  <a:schemeClr val="bg1"/>
                </a:solidFill>
              </a:rPr>
              <a:t>Recommend </a:t>
            </a:r>
            <a:r>
              <a:rPr lang="en-US" sz="2800" dirty="0">
                <a:solidFill>
                  <a:schemeClr val="bg1"/>
                </a:solidFill>
              </a:rPr>
              <a:t>a </a:t>
            </a:r>
            <a:r>
              <a:rPr lang="en-US" sz="2800" dirty="0">
                <a:solidFill>
                  <a:srgbClr val="FFCC00"/>
                </a:solidFill>
              </a:rPr>
              <a:t>solution</a:t>
            </a:r>
          </a:p>
          <a:p>
            <a:pPr marL="514350" indent="-514350">
              <a:buAutoNum type="alphaLcPeriod" startAt="3"/>
            </a:pPr>
            <a:endParaRPr lang="en-US" sz="28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1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365125"/>
            <a:ext cx="8610600" cy="1325563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8F8F8"/>
                </a:solidFill>
                <a:latin typeface="Calibri" panose="020F0502020204030204" pitchFamily="34" charset="0"/>
              </a:rPr>
              <a:t>Key Term Questions </a:t>
            </a:r>
            <a:r>
              <a:rPr lang="en-US" dirty="0">
                <a:solidFill>
                  <a:srgbClr val="F8F8F8"/>
                </a:solidFill>
                <a:latin typeface="Calibri" panose="020F0502020204030204" pitchFamily="34" charset="0"/>
              </a:rPr>
              <a:t>Slide </a:t>
            </a:r>
            <a:r>
              <a:rPr lang="en-US" dirty="0" smtClean="0">
                <a:solidFill>
                  <a:srgbClr val="F8F8F8"/>
                </a:solidFill>
                <a:latin typeface="Calibri" panose="020F0502020204030204" pitchFamily="34" charset="0"/>
              </a:rPr>
              <a:t>Index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136292"/>
            <a:ext cx="8724900" cy="43340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srgbClr val="F8F8F8"/>
                </a:solidFill>
                <a:hlinkClick r:id="rId3" action="ppaction://hlinksldjump"/>
              </a:rPr>
              <a:t>Materials using sight or sound to present information</a:t>
            </a:r>
            <a:endParaRPr lang="en-US" sz="2600" dirty="0" smtClean="0">
              <a:solidFill>
                <a:srgbClr val="F8F8F8"/>
              </a:solidFill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srgbClr val="F8F8F8"/>
                </a:solidFill>
                <a:hlinkClick r:id="rId4" action="ppaction://hlinksldjump"/>
              </a:rPr>
              <a:t>Instructional technique involving spontaneous portrayal of situation</a:t>
            </a:r>
            <a:endParaRPr lang="en-US" sz="2600" dirty="0">
              <a:solidFill>
                <a:srgbClr val="F8F8F8"/>
              </a:solidFill>
              <a:hlinkClick r:id="rId5" action="ppaction://hlinksldjump"/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srgbClr val="F8F8F8"/>
                </a:solidFill>
                <a:hlinkClick r:id="rId5" action="ppaction://hlinksldjump"/>
              </a:rPr>
              <a:t>Published report that has been studied over time</a:t>
            </a:r>
            <a:endParaRPr lang="en-US" sz="2600" dirty="0" smtClean="0">
              <a:solidFill>
                <a:srgbClr val="F8F8F8"/>
              </a:solidFill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srgbClr val="F8F8F8"/>
                </a:solidFill>
                <a:hlinkClick r:id="rId6" action="ppaction://hlinksldjump"/>
              </a:rPr>
              <a:t>Shows learners how to do task using sequential instructions</a:t>
            </a:r>
            <a:endParaRPr lang="en-US" sz="2600" dirty="0" smtClean="0">
              <a:solidFill>
                <a:srgbClr val="F8F8F8"/>
              </a:solidFill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srgbClr val="F8F8F8"/>
                </a:solidFill>
                <a:hlinkClick r:id="rId7" action="ppaction://hlinksldjump"/>
              </a:rPr>
              <a:t>Learning activity where group members work to accomplish goal </a:t>
            </a:r>
            <a:endParaRPr lang="en-US" sz="2600" dirty="0" smtClean="0">
              <a:solidFill>
                <a:srgbClr val="F8F8F8"/>
              </a:solidFill>
              <a:hlinkClick r:id="" action="ppaction://noactio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6396335"/>
            <a:ext cx="417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F8F8F8"/>
                </a:solidFill>
              </a:rPr>
              <a:t>Click here to return to this index. </a:t>
            </a:r>
            <a:endParaRPr lang="en-US" sz="2400" i="1" dirty="0">
              <a:solidFill>
                <a:srgbClr val="F8F8F8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3589" y="1552529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 smtClean="0">
                <a:solidFill>
                  <a:srgbClr val="F8F8F8"/>
                </a:solidFill>
              </a:rPr>
              <a:t>Click any link below to go directly to polling that question.</a:t>
            </a:r>
            <a:endParaRPr lang="en-US" sz="2800" i="1" dirty="0">
              <a:solidFill>
                <a:srgbClr val="F8F8F8"/>
              </a:solidFill>
            </a:endParaRPr>
          </a:p>
        </p:txBody>
      </p:sp>
      <p:sp>
        <p:nvSpPr>
          <p:cNvPr id="2" name="Left Arrow 1"/>
          <p:cNvSpPr/>
          <p:nvPr/>
        </p:nvSpPr>
        <p:spPr bwMode="auto">
          <a:xfrm>
            <a:off x="1934545" y="6530842"/>
            <a:ext cx="1066800" cy="250958"/>
          </a:xfrm>
          <a:prstGeom prst="leftArrow">
            <a:avLst/>
          </a:prstGeom>
          <a:solidFill>
            <a:srgbClr val="E0E0E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0E0E0"/>
              </a:solidFill>
              <a:latin typeface="Arial" charset="0"/>
            </a:endParaRPr>
          </a:p>
        </p:txBody>
      </p:sp>
      <p:pic>
        <p:nvPicPr>
          <p:cNvPr id="8" name="Picture 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9" name="Picture 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39125" y="5972175"/>
            <a:ext cx="90487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6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Using Case Studies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094" y="2571282"/>
            <a:ext cx="832883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Each </a:t>
            </a:r>
            <a:r>
              <a:rPr lang="en-US" sz="2800" dirty="0">
                <a:solidFill>
                  <a:srgbClr val="FFCC00"/>
                </a:solidFill>
              </a:rPr>
              <a:t>case</a:t>
            </a:r>
            <a:r>
              <a:rPr lang="en-US" sz="2800" dirty="0">
                <a:solidFill>
                  <a:schemeClr val="bg1"/>
                </a:solidFill>
              </a:rPr>
              <a:t> may be handled by: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 whole class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Subgroups of a class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An individual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Each case may be designed to be handled in varied </a:t>
            </a:r>
            <a:r>
              <a:rPr lang="en-US" sz="2800" dirty="0">
                <a:solidFill>
                  <a:srgbClr val="FFCC00"/>
                </a:solidFill>
              </a:rPr>
              <a:t>time periods</a:t>
            </a:r>
            <a:r>
              <a:rPr lang="en-US" sz="2800" dirty="0">
                <a:solidFill>
                  <a:schemeClr val="bg1"/>
                </a:solidFill>
              </a:rPr>
              <a:t>, ranging from a single class period to an entire course.</a:t>
            </a:r>
          </a:p>
        </p:txBody>
      </p:sp>
    </p:spTree>
    <p:extLst>
      <p:ext uri="{BB962C8B-B14F-4D97-AF65-F5344CB8AC3E}">
        <p14:creationId xmlns:p14="http://schemas.microsoft.com/office/powerpoint/2010/main" val="118561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Case Studies and Analysis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094" y="2544476"/>
            <a:ext cx="7059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C00"/>
                </a:solidFill>
              </a:rPr>
              <a:t>Analysis </a:t>
            </a:r>
            <a:r>
              <a:rPr lang="en-US" sz="2800" dirty="0">
                <a:solidFill>
                  <a:schemeClr val="bg1"/>
                </a:solidFill>
              </a:rPr>
              <a:t>of the </a:t>
            </a:r>
            <a:r>
              <a:rPr lang="en-US" sz="2800" dirty="0">
                <a:solidFill>
                  <a:srgbClr val="FFCC00"/>
                </a:solidFill>
              </a:rPr>
              <a:t>data</a:t>
            </a:r>
            <a:r>
              <a:rPr lang="en-US" sz="2800" dirty="0">
                <a:solidFill>
                  <a:schemeClr val="bg1"/>
                </a:solidFill>
              </a:rPr>
              <a:t> involves such things </a:t>
            </a:r>
            <a:r>
              <a:rPr lang="en-US" sz="2800" dirty="0" smtClean="0">
                <a:solidFill>
                  <a:schemeClr val="bg1"/>
                </a:solidFill>
              </a:rPr>
              <a:t>as…</a:t>
            </a:r>
          </a:p>
        </p:txBody>
      </p:sp>
      <p:pic>
        <p:nvPicPr>
          <p:cNvPr id="5" name="Picture 5" descr="070910-N-0989H-020_NAVY-m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8721" y="3597170"/>
            <a:ext cx="4149443" cy="2766295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84094" y="3254922"/>
            <a:ext cx="43774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</a:rPr>
              <a:t>The use of reference materials prepared for the study, or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</a:rPr>
              <a:t>Knowledge and theory already possessed by others and listed in manuals and books</a:t>
            </a:r>
          </a:p>
        </p:txBody>
      </p:sp>
    </p:spTree>
    <p:extLst>
      <p:ext uri="{BB962C8B-B14F-4D97-AF65-F5344CB8AC3E}">
        <p14:creationId xmlns:p14="http://schemas.microsoft.com/office/powerpoint/2010/main" val="342388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Case Studies and Analysis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4159" y="3212118"/>
            <a:ext cx="73494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Evaluating and determining applicable principles calls upon the students to make some kind of “</a:t>
            </a:r>
            <a:r>
              <a:rPr lang="en-US" sz="3600" dirty="0">
                <a:solidFill>
                  <a:srgbClr val="FFCC00"/>
                </a:solidFill>
              </a:rPr>
              <a:t>reasons-why-this-has-happened</a:t>
            </a:r>
            <a:r>
              <a:rPr lang="en-US" sz="3600" dirty="0">
                <a:solidFill>
                  <a:schemeClr val="bg1"/>
                </a:solidFill>
              </a:rPr>
              <a:t>” statement. </a:t>
            </a:r>
          </a:p>
        </p:txBody>
      </p:sp>
    </p:spTree>
    <p:extLst>
      <p:ext uri="{BB962C8B-B14F-4D97-AF65-F5344CB8AC3E}">
        <p14:creationId xmlns:p14="http://schemas.microsoft.com/office/powerpoint/2010/main" val="368145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Case Studies and Recommendations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094" y="2731702"/>
            <a:ext cx="8328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Recommended</a:t>
            </a:r>
            <a:r>
              <a:rPr lang="en-US" sz="2800" dirty="0">
                <a:solidFill>
                  <a:srgbClr val="FFCC00"/>
                </a:solidFill>
              </a:rPr>
              <a:t> solutions </a:t>
            </a:r>
            <a:r>
              <a:rPr lang="en-US" sz="2800" dirty="0">
                <a:solidFill>
                  <a:schemeClr val="bg1"/>
                </a:solidFill>
              </a:rPr>
              <a:t>should be a natural outgrowth of case study analysis and evaluation.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73125" y="4284576"/>
            <a:ext cx="7399338" cy="52322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53D68"/>
                </a:solidFill>
                <a:latin typeface="+mn-lt"/>
              </a:rPr>
              <a:t>Analysis + Evaluation = Solution</a:t>
            </a:r>
          </a:p>
        </p:txBody>
      </p:sp>
    </p:spTree>
    <p:extLst>
      <p:ext uri="{BB962C8B-B14F-4D97-AF65-F5344CB8AC3E}">
        <p14:creationId xmlns:p14="http://schemas.microsoft.com/office/powerpoint/2010/main" val="27835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89559" y="1831928"/>
            <a:ext cx="85233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 </a:t>
            </a:r>
            <a:r>
              <a:rPr lang="en-US" sz="2800" dirty="0" smtClean="0">
                <a:solidFill>
                  <a:srgbClr val="FFC000"/>
                </a:solidFill>
              </a:rPr>
              <a:t>discussion</a:t>
            </a:r>
            <a:r>
              <a:rPr lang="en-US" sz="2800" dirty="0" smtClean="0">
                <a:solidFill>
                  <a:schemeClr val="bg1"/>
                </a:solidFill>
              </a:rPr>
              <a:t> is a </a:t>
            </a:r>
            <a:r>
              <a:rPr lang="en-US" sz="2800" dirty="0">
                <a:solidFill>
                  <a:srgbClr val="FFCC00"/>
                </a:solidFill>
              </a:rPr>
              <a:t>supervised conversation</a:t>
            </a:r>
            <a:r>
              <a:rPr lang="en-US" sz="2800" dirty="0">
                <a:solidFill>
                  <a:schemeClr val="bg1"/>
                </a:solidFill>
              </a:rPr>
              <a:t> during which the students take an active role by stating their views on a certain topic, at the same time that the instructor guides the group to discover certain principles.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59" y="3857495"/>
            <a:ext cx="73304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Examples of </a:t>
            </a:r>
            <a:r>
              <a:rPr lang="en-US" sz="2800" dirty="0">
                <a:solidFill>
                  <a:srgbClr val="FFCC00"/>
                </a:solidFill>
              </a:rPr>
              <a:t>discussion types </a:t>
            </a:r>
            <a:r>
              <a:rPr lang="en-US" sz="2800" dirty="0">
                <a:solidFill>
                  <a:schemeClr val="bg1"/>
                </a:solidFill>
              </a:rPr>
              <a:t>include: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Whole-class discussions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Debates</a:t>
            </a:r>
            <a:endParaRPr lang="en-US" sz="28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Panels</a:t>
            </a:r>
            <a:endParaRPr lang="en-US" sz="28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Buzz-sessions</a:t>
            </a:r>
            <a:endParaRPr lang="en-US" sz="28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Forums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058" y="4432983"/>
            <a:ext cx="3277361" cy="215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0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Ways of Implementing Discussion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" y="2731702"/>
            <a:ext cx="779566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 few ways to include </a:t>
            </a:r>
            <a:r>
              <a:rPr lang="en-US" sz="2800" dirty="0">
                <a:solidFill>
                  <a:srgbClr val="FFCC00"/>
                </a:solidFill>
              </a:rPr>
              <a:t>discussion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in instruction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Ask questions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Clarify comments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Make tentative summaries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Place emphasis on student-centered rather than instructor-centered learning</a:t>
            </a:r>
          </a:p>
        </p:txBody>
      </p:sp>
    </p:spTree>
    <p:extLst>
      <p:ext uri="{BB962C8B-B14F-4D97-AF65-F5344CB8AC3E}">
        <p14:creationId xmlns:p14="http://schemas.microsoft.com/office/powerpoint/2010/main" val="2423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Benefits of Discussion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" y="2555240"/>
            <a:ext cx="8523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Some of the benefits of employing the </a:t>
            </a:r>
            <a:r>
              <a:rPr lang="en-US" sz="2800" dirty="0">
                <a:solidFill>
                  <a:srgbClr val="FFCC00"/>
                </a:solidFill>
              </a:rPr>
              <a:t>discussion</a:t>
            </a:r>
            <a:r>
              <a:rPr lang="en-US" sz="2800" dirty="0">
                <a:solidFill>
                  <a:schemeClr val="bg1"/>
                </a:solidFill>
              </a:rPr>
              <a:t> method include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541" y="3589955"/>
            <a:ext cx="451660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Helps develop </a:t>
            </a:r>
            <a:r>
              <a:rPr lang="en-US" sz="2800" dirty="0">
                <a:solidFill>
                  <a:srgbClr val="FFCC00"/>
                </a:solidFill>
              </a:rPr>
              <a:t>attitudes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Challenges and/or reinforces individual </a:t>
            </a:r>
            <a:r>
              <a:rPr lang="en-US" sz="2800" dirty="0">
                <a:solidFill>
                  <a:srgbClr val="FFCC00"/>
                </a:solidFill>
              </a:rPr>
              <a:t>values </a:t>
            </a:r>
            <a:r>
              <a:rPr lang="en-US" sz="2800" dirty="0">
                <a:solidFill>
                  <a:schemeClr val="bg1"/>
                </a:solidFill>
              </a:rPr>
              <a:t>and </a:t>
            </a:r>
            <a:r>
              <a:rPr lang="en-US" sz="2800" dirty="0">
                <a:solidFill>
                  <a:srgbClr val="FFCC00"/>
                </a:solidFill>
              </a:rPr>
              <a:t>beliefs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Develops </a:t>
            </a:r>
            <a:r>
              <a:rPr lang="en-US" sz="2800" dirty="0">
                <a:solidFill>
                  <a:srgbClr val="FFCC00"/>
                </a:solidFill>
              </a:rPr>
              <a:t>questioning </a:t>
            </a:r>
            <a:r>
              <a:rPr lang="en-US" sz="2800" dirty="0">
                <a:solidFill>
                  <a:schemeClr val="bg1"/>
                </a:solidFill>
              </a:rPr>
              <a:t>skills and </a:t>
            </a:r>
            <a:r>
              <a:rPr lang="en-US" sz="2800" dirty="0">
                <a:solidFill>
                  <a:srgbClr val="FFCC00"/>
                </a:solidFill>
              </a:rPr>
              <a:t>responses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5726" y="3589955"/>
            <a:ext cx="39295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Increases </a:t>
            </a:r>
            <a:r>
              <a:rPr lang="en-US" sz="2800" dirty="0">
                <a:solidFill>
                  <a:srgbClr val="FFCC00"/>
                </a:solidFill>
              </a:rPr>
              <a:t>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C00"/>
                </a:solidFill>
              </a:rPr>
              <a:t>Active</a:t>
            </a:r>
            <a:r>
              <a:rPr lang="en-US" sz="2800" dirty="0">
                <a:solidFill>
                  <a:schemeClr val="bg1"/>
                </a:solidFill>
              </a:rPr>
              <a:t>, not passive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Maintains a high degree of mental </a:t>
            </a:r>
            <a:r>
              <a:rPr lang="en-US" sz="2800" dirty="0">
                <a:solidFill>
                  <a:srgbClr val="FFCC00"/>
                </a:solidFill>
              </a:rPr>
              <a:t>alertness</a:t>
            </a:r>
          </a:p>
        </p:txBody>
      </p:sp>
    </p:spTree>
    <p:extLst>
      <p:ext uri="{BB962C8B-B14F-4D97-AF65-F5344CB8AC3E}">
        <p14:creationId xmlns:p14="http://schemas.microsoft.com/office/powerpoint/2010/main" val="295952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Cooperative Learning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" y="2667534"/>
            <a:ext cx="41380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 </a:t>
            </a:r>
            <a:r>
              <a:rPr lang="en-US" sz="2800" dirty="0">
                <a:solidFill>
                  <a:srgbClr val="FFCC00"/>
                </a:solidFill>
              </a:rPr>
              <a:t>cooperative learning</a:t>
            </a:r>
            <a:r>
              <a:rPr lang="en-US" sz="2800" dirty="0">
                <a:solidFill>
                  <a:schemeClr val="bg1"/>
                </a:solidFill>
              </a:rPr>
              <a:t>, a class of students is subdivided into </a:t>
            </a:r>
            <a:r>
              <a:rPr lang="en-US" sz="2800" dirty="0">
                <a:solidFill>
                  <a:srgbClr val="FFCC00"/>
                </a:solidFill>
              </a:rPr>
              <a:t>groups</a:t>
            </a:r>
            <a:r>
              <a:rPr lang="en-US" sz="2800" dirty="0">
                <a:solidFill>
                  <a:schemeClr val="bg1"/>
                </a:solidFill>
              </a:rPr>
              <a:t> or </a:t>
            </a:r>
            <a:r>
              <a:rPr lang="en-US" sz="2800" dirty="0">
                <a:solidFill>
                  <a:srgbClr val="FFCC00"/>
                </a:solidFill>
              </a:rPr>
              <a:t>teams</a:t>
            </a:r>
            <a:r>
              <a:rPr lang="en-US" sz="2800" dirty="0">
                <a:solidFill>
                  <a:schemeClr val="bg1"/>
                </a:solidFill>
              </a:rPr>
              <a:t> within which the members work with and depend upon each other to accomplish a learning goal.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53" y="2823411"/>
            <a:ext cx="4403612" cy="3096126"/>
          </a:xfrm>
          <a:prstGeom prst="rect">
            <a:avLst/>
          </a:prstGeom>
          <a:ln w="317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533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Steps in the Cooperative Learning Process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540" y="2429830"/>
            <a:ext cx="83216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Learners </a:t>
            </a:r>
            <a:r>
              <a:rPr lang="en-US" sz="2800" dirty="0">
                <a:solidFill>
                  <a:schemeClr val="bg1"/>
                </a:solidFill>
              </a:rPr>
              <a:t>are divided into </a:t>
            </a:r>
            <a:r>
              <a:rPr lang="en-US" sz="2800" dirty="0">
                <a:solidFill>
                  <a:srgbClr val="FFCC00"/>
                </a:solidFill>
              </a:rPr>
              <a:t>groups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Each </a:t>
            </a:r>
            <a:r>
              <a:rPr lang="en-US" sz="2800" dirty="0">
                <a:solidFill>
                  <a:schemeClr val="bg1"/>
                </a:solidFill>
              </a:rPr>
              <a:t>team member </a:t>
            </a:r>
            <a:r>
              <a:rPr lang="en-US" sz="2800" dirty="0">
                <a:solidFill>
                  <a:srgbClr val="FFCC00"/>
                </a:solidFill>
              </a:rPr>
              <a:t>accomplishes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                                                       some portion of </a:t>
            </a:r>
            <a:r>
              <a:rPr lang="en-US" sz="2800" dirty="0">
                <a:solidFill>
                  <a:schemeClr val="bg1"/>
                </a:solidFill>
              </a:rPr>
              <a:t>the assigned </a:t>
            </a:r>
            <a:r>
              <a:rPr lang="en-US" sz="2800" dirty="0" smtClean="0">
                <a:solidFill>
                  <a:schemeClr val="bg1"/>
                </a:solidFill>
              </a:rPr>
              <a:t>                                                          objective </a:t>
            </a:r>
            <a:r>
              <a:rPr lang="en-US" sz="2800" dirty="0">
                <a:solidFill>
                  <a:schemeClr val="bg1"/>
                </a:solidFill>
              </a:rPr>
              <a:t>as </a:t>
            </a:r>
            <a:r>
              <a:rPr lang="en-US" sz="2800" dirty="0" smtClean="0">
                <a:solidFill>
                  <a:schemeClr val="bg1"/>
                </a:solidFill>
              </a:rPr>
              <a:t>an </a:t>
            </a:r>
            <a:r>
              <a:rPr lang="en-US" sz="2800" dirty="0" smtClean="0">
                <a:solidFill>
                  <a:srgbClr val="FFCC00"/>
                </a:solidFill>
              </a:rPr>
              <a:t>individual </a:t>
            </a:r>
            <a:r>
              <a:rPr lang="en-US" sz="2800" dirty="0">
                <a:solidFill>
                  <a:srgbClr val="FFCC00"/>
                </a:solidFill>
              </a:rPr>
              <a:t>goal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>
                <a:solidFill>
                  <a:prstClr val="white"/>
                </a:solidFill>
              </a:rPr>
              <a:t>They </a:t>
            </a:r>
            <a:r>
              <a:rPr lang="en-US" sz="2800" dirty="0">
                <a:solidFill>
                  <a:prstClr val="white"/>
                </a:solidFill>
              </a:rPr>
              <a:t>then </a:t>
            </a:r>
            <a:r>
              <a:rPr lang="en-US" sz="2800" dirty="0">
                <a:solidFill>
                  <a:srgbClr val="FFCC00"/>
                </a:solidFill>
              </a:rPr>
              <a:t>instruct other team members </a:t>
            </a:r>
            <a:r>
              <a:rPr lang="en-US" sz="2800" dirty="0">
                <a:solidFill>
                  <a:prstClr val="white"/>
                </a:solidFill>
              </a:rPr>
              <a:t>about </a:t>
            </a:r>
            <a:r>
              <a:rPr lang="en-US" sz="2800" dirty="0" smtClean="0">
                <a:solidFill>
                  <a:prstClr val="white"/>
                </a:solidFill>
              </a:rPr>
              <a:t>what </a:t>
            </a:r>
            <a:r>
              <a:rPr lang="en-US" sz="2800" dirty="0">
                <a:solidFill>
                  <a:prstClr val="white"/>
                </a:solidFill>
              </a:rPr>
              <a:t>they have </a:t>
            </a:r>
            <a:r>
              <a:rPr lang="en-US" sz="2800" dirty="0">
                <a:solidFill>
                  <a:srgbClr val="FFCC00"/>
                </a:solidFill>
              </a:rPr>
              <a:t>learned </a:t>
            </a:r>
            <a:r>
              <a:rPr lang="en-US" sz="2800" dirty="0">
                <a:solidFill>
                  <a:prstClr val="white"/>
                </a:solidFill>
              </a:rPr>
              <a:t>or </a:t>
            </a:r>
            <a:r>
              <a:rPr lang="en-US" sz="2800" dirty="0">
                <a:solidFill>
                  <a:srgbClr val="FFCC00"/>
                </a:solidFill>
              </a:rPr>
              <a:t>accomplished</a:t>
            </a:r>
            <a:r>
              <a:rPr lang="en-US" sz="2800" dirty="0">
                <a:solidFill>
                  <a:prstClr val="white"/>
                </a:solidFill>
              </a:rPr>
              <a:t>, and </a:t>
            </a:r>
            <a:r>
              <a:rPr lang="en-US" sz="2800" dirty="0" smtClean="0">
                <a:solidFill>
                  <a:prstClr val="white"/>
                </a:solidFill>
              </a:rPr>
              <a:t>receive </a:t>
            </a:r>
            <a:r>
              <a:rPr lang="en-US" sz="2800" dirty="0">
                <a:solidFill>
                  <a:prstClr val="white"/>
                </a:solidFill>
              </a:rPr>
              <a:t>similar information from the other </a:t>
            </a:r>
            <a:r>
              <a:rPr lang="en-US" sz="2800" dirty="0" smtClean="0">
                <a:solidFill>
                  <a:prstClr val="white"/>
                </a:solidFill>
              </a:rPr>
              <a:t>members.</a:t>
            </a:r>
          </a:p>
          <a:p>
            <a:pPr lvl="0"/>
            <a:r>
              <a:rPr lang="en-US" sz="2800" dirty="0" smtClean="0">
                <a:solidFill>
                  <a:prstClr val="white"/>
                </a:solidFill>
              </a:rPr>
              <a:t>						         ….continued</a:t>
            </a:r>
            <a:endParaRPr lang="en-US" sz="2800" dirty="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411" y="2764709"/>
            <a:ext cx="2651102" cy="176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C00"/>
                </a:solidFill>
              </a:rPr>
              <a:t>Steps in the Cooperative Learning Process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582" y="2675554"/>
            <a:ext cx="8523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>
                <a:solidFill>
                  <a:schemeClr val="bg1"/>
                </a:solidFill>
              </a:rPr>
              <a:t>Team </a:t>
            </a:r>
            <a:r>
              <a:rPr lang="en-US" sz="2800" dirty="0">
                <a:solidFill>
                  <a:schemeClr val="bg1"/>
                </a:solidFill>
              </a:rPr>
              <a:t>members are encouraged to </a:t>
            </a:r>
            <a:r>
              <a:rPr lang="en-US" sz="2800" dirty="0">
                <a:solidFill>
                  <a:srgbClr val="FFCC00"/>
                </a:solidFill>
              </a:rPr>
              <a:t>assist others </a:t>
            </a:r>
            <a:r>
              <a:rPr lang="en-US" sz="2800" dirty="0">
                <a:solidFill>
                  <a:schemeClr val="bg1"/>
                </a:solidFill>
              </a:rPr>
              <a:t>to  </a:t>
            </a:r>
            <a:r>
              <a:rPr lang="en-US" sz="2800" dirty="0" smtClean="0">
                <a:solidFill>
                  <a:schemeClr val="bg1"/>
                </a:solidFill>
              </a:rPr>
              <a:t>  achieve </a:t>
            </a:r>
            <a:r>
              <a:rPr lang="en-US" sz="2800" dirty="0">
                <a:solidFill>
                  <a:schemeClr val="bg1"/>
                </a:solidFill>
              </a:rPr>
              <a:t>their individual goals when needed, and </a:t>
            </a:r>
            <a:r>
              <a:rPr lang="en-US" sz="2800" dirty="0" smtClean="0">
                <a:solidFill>
                  <a:schemeClr val="bg1"/>
                </a:solidFill>
              </a:rPr>
              <a:t>to </a:t>
            </a:r>
            <a:r>
              <a:rPr lang="en-US" sz="2800" dirty="0">
                <a:solidFill>
                  <a:schemeClr val="bg1"/>
                </a:solidFill>
              </a:rPr>
              <a:t>work together to achieve the overall group </a:t>
            </a:r>
            <a:r>
              <a:rPr lang="en-US" sz="2800" dirty="0" smtClean="0">
                <a:solidFill>
                  <a:schemeClr val="bg1"/>
                </a:solidFill>
              </a:rPr>
              <a:t>objective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2" y="4483922"/>
            <a:ext cx="8523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instructor </a:t>
            </a:r>
            <a:r>
              <a:rPr lang="en-US" sz="2800" dirty="0">
                <a:solidFill>
                  <a:srgbClr val="FFCC00"/>
                </a:solidFill>
              </a:rPr>
              <a:t>monitors</a:t>
            </a:r>
            <a:r>
              <a:rPr lang="en-US" sz="2800" dirty="0">
                <a:solidFill>
                  <a:schemeClr val="bg1"/>
                </a:solidFill>
              </a:rPr>
              <a:t> the individual </a:t>
            </a:r>
            <a:r>
              <a:rPr lang="en-US" sz="2800" dirty="0">
                <a:solidFill>
                  <a:srgbClr val="FFCC00"/>
                </a:solidFill>
              </a:rPr>
              <a:t>group </a:t>
            </a:r>
            <a:r>
              <a:rPr lang="en-US" sz="2800" dirty="0" smtClean="0">
                <a:solidFill>
                  <a:srgbClr val="FFCC00"/>
                </a:solidFill>
              </a:rPr>
              <a:t>activities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and may be used as a resource for the </a:t>
            </a:r>
            <a:r>
              <a:rPr lang="en-US" sz="2800" dirty="0" smtClean="0">
                <a:solidFill>
                  <a:schemeClr val="bg1"/>
                </a:solidFill>
              </a:rPr>
              <a:t>group</a:t>
            </a:r>
            <a:r>
              <a:rPr lang="en-US" sz="2800" dirty="0">
                <a:solidFill>
                  <a:schemeClr val="bg1"/>
                </a:solidFill>
              </a:rPr>
              <a:t>, but does not actively take part in the group </a:t>
            </a:r>
            <a:r>
              <a:rPr lang="en-US" sz="2800" dirty="0" smtClean="0">
                <a:solidFill>
                  <a:schemeClr val="bg1"/>
                </a:solidFill>
              </a:rPr>
              <a:t>work </a:t>
            </a:r>
            <a:r>
              <a:rPr lang="en-US" sz="2800" dirty="0">
                <a:solidFill>
                  <a:schemeClr val="bg1"/>
                </a:solidFill>
              </a:rPr>
              <a:t>effort.</a:t>
            </a:r>
          </a:p>
        </p:txBody>
      </p:sp>
    </p:spTree>
    <p:extLst>
      <p:ext uri="{BB962C8B-B14F-4D97-AF65-F5344CB8AC3E}">
        <p14:creationId xmlns:p14="http://schemas.microsoft.com/office/powerpoint/2010/main" val="148052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PChart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958259"/>
              </p:ext>
            </p:extLst>
          </p:nvPr>
        </p:nvGraphicFramePr>
        <p:xfrm>
          <a:off x="4203700" y="1600201"/>
          <a:ext cx="4572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86700" cy="1325563"/>
          </a:xfrm>
        </p:spPr>
        <p:txBody>
          <a:bodyPr/>
          <a:lstStyle/>
          <a:p>
            <a:r>
              <a:rPr lang="en-US" dirty="0" smtClean="0"/>
              <a:t>Team Assignment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17550" y="1752599"/>
            <a:ext cx="4387850" cy="41989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Alpha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Bravo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Charlie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Delta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41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Techniques for Instruction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" y="1854200"/>
            <a:ext cx="853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When to Use Cooperative Learning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582" y="2675554"/>
            <a:ext cx="852336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It is good to use </a:t>
            </a:r>
            <a:r>
              <a:rPr lang="en-US" sz="2800" dirty="0">
                <a:solidFill>
                  <a:srgbClr val="FFCC00"/>
                </a:solidFill>
              </a:rPr>
              <a:t>cooperative learning </a:t>
            </a:r>
            <a:r>
              <a:rPr lang="en-US" sz="2800" dirty="0">
                <a:solidFill>
                  <a:schemeClr val="bg1"/>
                </a:solidFill>
              </a:rPr>
              <a:t>when sufficient time is available for the group to do the following with information: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Gather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Discuss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Digest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Disseminate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4138176" y="3847779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2800" dirty="0" smtClean="0">
                <a:solidFill>
                  <a:schemeClr val="bg1"/>
                </a:solidFill>
              </a:rPr>
              <a:t>Cooperative </a:t>
            </a:r>
            <a:r>
              <a:rPr lang="en-US" sz="2800" dirty="0">
                <a:solidFill>
                  <a:schemeClr val="bg1"/>
                </a:solidFill>
              </a:rPr>
              <a:t>learning </a:t>
            </a:r>
            <a:r>
              <a:rPr lang="en-US" sz="2800" dirty="0" smtClean="0">
                <a:solidFill>
                  <a:schemeClr val="bg1"/>
                </a:solidFill>
              </a:rPr>
              <a:t>is effective when </a:t>
            </a:r>
            <a:r>
              <a:rPr lang="en-US" sz="2800" dirty="0">
                <a:solidFill>
                  <a:prstClr val="white"/>
                </a:solidFill>
              </a:rPr>
              <a:t>the material to be learned is </a:t>
            </a:r>
            <a:r>
              <a:rPr lang="en-US" sz="2800" dirty="0">
                <a:solidFill>
                  <a:srgbClr val="FFCC00"/>
                </a:solidFill>
              </a:rPr>
              <a:t>complex</a:t>
            </a:r>
            <a:r>
              <a:rPr lang="en-US" sz="2800" dirty="0">
                <a:solidFill>
                  <a:prstClr val="white"/>
                </a:solidFill>
              </a:rPr>
              <a:t> or </a:t>
            </a:r>
            <a:r>
              <a:rPr lang="en-US" sz="2800" dirty="0">
                <a:solidFill>
                  <a:srgbClr val="FFCC00"/>
                </a:solidFill>
              </a:rPr>
              <a:t>important</a:t>
            </a:r>
            <a:r>
              <a:rPr lang="en-US" sz="2800" dirty="0">
                <a:solidFill>
                  <a:prstClr val="white"/>
                </a:solidFill>
              </a:rPr>
              <a:t>, or requires both </a:t>
            </a:r>
            <a:r>
              <a:rPr lang="en-US" sz="2800" dirty="0">
                <a:solidFill>
                  <a:srgbClr val="FFCC00"/>
                </a:solidFill>
              </a:rPr>
              <a:t>mastery </a:t>
            </a:r>
            <a:r>
              <a:rPr lang="en-US" sz="2800" dirty="0">
                <a:solidFill>
                  <a:prstClr val="white"/>
                </a:solidFill>
              </a:rPr>
              <a:t>and </a:t>
            </a:r>
            <a:r>
              <a:rPr lang="en-US" sz="2800" dirty="0">
                <a:solidFill>
                  <a:srgbClr val="FFCC00"/>
                </a:solidFill>
              </a:rPr>
              <a:t>retention</a:t>
            </a:r>
            <a:r>
              <a:rPr lang="en-US" sz="2800" dirty="0">
                <a:solidFill>
                  <a:prstClr val="white"/>
                </a:solidFill>
              </a:rPr>
              <a:t> in long-term memory.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923071" y="3726426"/>
            <a:ext cx="4994787" cy="2799009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  <a:ex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031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Conclusion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97581" y="1829980"/>
            <a:ext cx="863994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When </a:t>
            </a:r>
            <a:r>
              <a:rPr lang="en-US" sz="2800" dirty="0">
                <a:solidFill>
                  <a:schemeClr val="bg1"/>
                </a:solidFill>
              </a:rPr>
              <a:t>deciding </a:t>
            </a:r>
            <a:r>
              <a:rPr lang="en-US" sz="2800" dirty="0" smtClean="0">
                <a:solidFill>
                  <a:schemeClr val="bg1"/>
                </a:solidFill>
              </a:rPr>
              <a:t>on </a:t>
            </a:r>
            <a:r>
              <a:rPr lang="en-US" sz="2800" dirty="0">
                <a:solidFill>
                  <a:srgbClr val="FFCC00"/>
                </a:solidFill>
              </a:rPr>
              <a:t>instructional </a:t>
            </a:r>
            <a:r>
              <a:rPr lang="en-US" sz="2800" dirty="0" smtClean="0">
                <a:solidFill>
                  <a:srgbClr val="FFCC00"/>
                </a:solidFill>
              </a:rPr>
              <a:t>technique</a:t>
            </a:r>
            <a:r>
              <a:rPr lang="en-US" sz="2800" dirty="0" smtClean="0">
                <a:solidFill>
                  <a:schemeClr val="bg1"/>
                </a:solidFill>
              </a:rPr>
              <a:t>, consider….</a:t>
            </a:r>
            <a:endParaRPr lang="en-US" sz="28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Number</a:t>
            </a:r>
            <a:r>
              <a:rPr lang="en-US" sz="2800" dirty="0">
                <a:solidFill>
                  <a:schemeClr val="bg1"/>
                </a:solidFill>
              </a:rPr>
              <a:t>, ability, maturity level, and previous experience of the students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Nature </a:t>
            </a:r>
            <a:r>
              <a:rPr lang="en-US" sz="2800" dirty="0">
                <a:solidFill>
                  <a:schemeClr val="bg1"/>
                </a:solidFill>
              </a:rPr>
              <a:t>of the subject matter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What </a:t>
            </a:r>
            <a:r>
              <a:rPr lang="en-US" sz="2800" dirty="0">
                <a:solidFill>
                  <a:schemeClr val="bg1"/>
                </a:solidFill>
              </a:rPr>
              <a:t>needs to be emphasized – skills, knowledge, or </a:t>
            </a:r>
            <a:r>
              <a:rPr lang="en-US" sz="2800" dirty="0" smtClean="0">
                <a:solidFill>
                  <a:schemeClr val="bg1"/>
                </a:solidFill>
              </a:rPr>
              <a:t>values/attitudes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Time requirements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Demands </a:t>
            </a:r>
            <a:r>
              <a:rPr lang="en-US" sz="2800" dirty="0">
                <a:solidFill>
                  <a:schemeClr val="bg1"/>
                </a:solidFill>
              </a:rPr>
              <a:t>the technique will make on the instructor and students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Materials </a:t>
            </a:r>
            <a:r>
              <a:rPr lang="en-US" sz="2800" dirty="0">
                <a:solidFill>
                  <a:schemeClr val="bg1"/>
                </a:solidFill>
              </a:rPr>
              <a:t>required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Results expected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4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97724" y="409902"/>
            <a:ext cx="7315200" cy="60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Conclusion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86813" y="1854200"/>
            <a:ext cx="8760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C00"/>
                </a:solidFill>
              </a:rPr>
              <a:t>No Single Correct Way to Instruct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" y="2404991"/>
            <a:ext cx="851534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Some things can be learned more thoroughly by </a:t>
            </a:r>
            <a:r>
              <a:rPr lang="en-US" sz="2800" dirty="0">
                <a:solidFill>
                  <a:srgbClr val="FFCC00"/>
                </a:solidFill>
              </a:rPr>
              <a:t>observation </a:t>
            </a:r>
            <a:r>
              <a:rPr lang="en-US" sz="2800" dirty="0">
                <a:solidFill>
                  <a:schemeClr val="bg1"/>
                </a:solidFill>
              </a:rPr>
              <a:t>or </a:t>
            </a:r>
            <a:r>
              <a:rPr lang="en-US" sz="2800" dirty="0">
                <a:solidFill>
                  <a:srgbClr val="FFCC00"/>
                </a:solidFill>
              </a:rPr>
              <a:t>group involvement </a:t>
            </a:r>
            <a:r>
              <a:rPr lang="en-US" sz="2800" dirty="0">
                <a:solidFill>
                  <a:schemeClr val="bg1"/>
                </a:solidFill>
              </a:rPr>
              <a:t>than through lectures or drill.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Some materials need </a:t>
            </a:r>
            <a:r>
              <a:rPr lang="en-US" sz="2800" dirty="0" smtClean="0">
                <a:solidFill>
                  <a:srgbClr val="FFCC00"/>
                </a:solidFill>
              </a:rPr>
              <a:t>experimental</a:t>
            </a:r>
            <a:r>
              <a:rPr lang="en-US" sz="2800" dirty="0" smtClean="0">
                <a:solidFill>
                  <a:schemeClr val="bg1"/>
                </a:solidFill>
              </a:rPr>
              <a:t> and </a:t>
            </a:r>
            <a:r>
              <a:rPr lang="en-US" sz="2800" dirty="0" smtClean="0">
                <a:solidFill>
                  <a:srgbClr val="FFCC00"/>
                </a:solidFill>
              </a:rPr>
              <a:t>demonstration</a:t>
            </a:r>
            <a:r>
              <a:rPr lang="en-US" sz="2800" dirty="0" smtClean="0">
                <a:solidFill>
                  <a:schemeClr val="bg1"/>
                </a:solidFill>
              </a:rPr>
              <a:t> treatment.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C00"/>
                </a:solidFill>
              </a:rPr>
              <a:t>Controversial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rgbClr val="FFCC00"/>
                </a:solidFill>
              </a:rPr>
              <a:t>topics</a:t>
            </a:r>
            <a:r>
              <a:rPr lang="en-US" sz="2800" dirty="0">
                <a:solidFill>
                  <a:schemeClr val="bg1"/>
                </a:solidFill>
              </a:rPr>
              <a:t> lend themselves best to </a:t>
            </a:r>
            <a:r>
              <a:rPr lang="en-US" sz="2800" dirty="0">
                <a:solidFill>
                  <a:srgbClr val="FFCC00"/>
                </a:solidFill>
              </a:rPr>
              <a:t>discussion</a:t>
            </a:r>
            <a:r>
              <a:rPr lang="en-US" sz="2800" dirty="0">
                <a:solidFill>
                  <a:schemeClr val="bg1"/>
                </a:solidFill>
              </a:rPr>
              <a:t> or </a:t>
            </a:r>
            <a:r>
              <a:rPr lang="en-US" sz="2800" dirty="0">
                <a:solidFill>
                  <a:srgbClr val="FFCC00"/>
                </a:solidFill>
              </a:rPr>
              <a:t>role-playing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The instructor should master all of the techniques.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6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 idx="4294967295"/>
          </p:nvPr>
        </p:nvSpPr>
        <p:spPr>
          <a:xfrm>
            <a:off x="209548" y="190500"/>
            <a:ext cx="8705852" cy="1187450"/>
          </a:xfrm>
        </p:spPr>
        <p:txBody>
          <a:bodyPr>
            <a:noAutofit/>
          </a:bodyPr>
          <a:lstStyle/>
          <a:p>
            <a:r>
              <a:rPr lang="en-US" sz="3200" dirty="0"/>
              <a:t>Discuss some of the specific reasons that an instructor should thoroughly rehearse a lesson before presenting it.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00375" y="6136098"/>
            <a:ext cx="342900" cy="381000"/>
            <a:chOff x="4156144" y="6248400"/>
            <a:chExt cx="342900" cy="381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" y="5334000"/>
            <a:ext cx="5429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8F8F8"/>
                </a:solidFill>
              </a:rPr>
              <a:t>Note to Instructors: </a:t>
            </a:r>
          </a:p>
          <a:p>
            <a:pPr algn="ctr"/>
            <a:r>
              <a:rPr lang="en-US" sz="2000" dirty="0" smtClean="0">
                <a:solidFill>
                  <a:srgbClr val="F8F8F8"/>
                </a:solidFill>
              </a:rPr>
              <a:t>Click the Show/Hide Response Display Button </a:t>
            </a:r>
            <a:endParaRPr lang="en-US" sz="2000" dirty="0">
              <a:solidFill>
                <a:srgbClr val="F8F8F8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576595"/>
            <a:ext cx="1062281" cy="1018362"/>
          </a:xfrm>
          <a:prstGeom prst="rect">
            <a:avLst/>
          </a:prstGeom>
        </p:spPr>
      </p:pic>
      <p:sp>
        <p:nvSpPr>
          <p:cNvPr id="3" name="Flowchart: Card 2"/>
          <p:cNvSpPr/>
          <p:nvPr/>
        </p:nvSpPr>
        <p:spPr>
          <a:xfrm rot="10800000" flipH="1">
            <a:off x="209549" y="1453907"/>
            <a:ext cx="8705851" cy="3880092"/>
          </a:xfrm>
          <a:prstGeom prst="flowChartPunchedCard">
            <a:avLst/>
          </a:prstGeom>
          <a:solidFill>
            <a:srgbClr val="FFFFC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500288"/>
            <a:ext cx="574196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58" name="ShockwaveFlash1" r:id="rId3" imgW="1136520" imgH="1365120"/>
        </mc:Choice>
        <mc:Fallback>
          <p:control name="ShockwaveFlash1" r:id="rId3" imgW="1136520" imgH="1365120">
            <p:pic>
              <p:nvPicPr>
                <p:cNvPr id="14" name="ShockwaveFlash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25862" y="5403218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5620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In which teaching method do students receive a report they must analyze?</a:t>
            </a:r>
            <a:endParaRPr lang="en-US" sz="54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Discussion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Role playing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Cooperative learning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Case study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(NS3-M2U1C4S2:LQ7)</a:t>
            </a:r>
            <a:endParaRPr lang="en-US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28413" y="4988104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776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628650" y="524780"/>
            <a:ext cx="7886700" cy="2459036"/>
          </a:xfrm>
        </p:spPr>
        <p:txBody>
          <a:bodyPr>
            <a:noAutofit/>
          </a:bodyPr>
          <a:lstStyle/>
          <a:p>
            <a:r>
              <a:rPr lang="en-US" dirty="0" smtClean="0"/>
              <a:t>An instructor needs to teach the concept of reverse-discrimination. Which is the best method to use?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62000" y="3447145"/>
            <a:ext cx="7753350" cy="2976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 smtClean="0"/>
              <a:t>Discussion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 smtClean="0"/>
              <a:t>Role playing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 smtClean="0"/>
              <a:t>Lecture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 smtClean="0"/>
              <a:t>It depends on a variety of factors.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(NS3-M2U1C4S2:LQ8)</a:t>
            </a:r>
            <a:endParaRPr lang="en-US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25450" y="5502386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447145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smtClean="0"/>
              <a:t>1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06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15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>
          <a:xfrm>
            <a:off x="219808" y="67408"/>
            <a:ext cx="7886700" cy="1325563"/>
          </a:xfrm>
        </p:spPr>
        <p:txBody>
          <a:bodyPr/>
          <a:lstStyle/>
          <a:p>
            <a:r>
              <a:rPr lang="en-US" dirty="0" smtClean="0"/>
              <a:t>Leaderboard</a:t>
            </a:r>
            <a:endParaRPr lang="en-US" dirty="0"/>
          </a:p>
        </p:txBody>
      </p:sp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448787"/>
              </p:ext>
            </p:extLst>
          </p:nvPr>
        </p:nvGraphicFramePr>
        <p:xfrm>
          <a:off x="127000" y="1333500"/>
          <a:ext cx="8890000" cy="5029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97000"/>
                <a:gridCol w="3048000"/>
                <a:gridCol w="1397000"/>
                <a:gridCol w="3048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Points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100527" y="252446"/>
            <a:ext cx="8595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Last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Slide</a:t>
            </a:r>
            <a:endParaRPr lang="en-US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</a:endParaRPr>
          </a:p>
        </p:txBody>
      </p:sp>
      <p:sp>
        <p:nvSpPr>
          <p:cNvPr id="7" name="Action Button: Return 6">
            <a:hlinkClick r:id="" action="ppaction://hlinkshowjump?jump=lastslideviewed" highlightClick="1"/>
          </p:cNvPr>
          <p:cNvSpPr/>
          <p:nvPr/>
        </p:nvSpPr>
        <p:spPr>
          <a:xfrm rot="16200000">
            <a:off x="7332243" y="403643"/>
            <a:ext cx="685800" cy="651714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197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241540"/>
              </p:ext>
            </p:extLst>
          </p:nvPr>
        </p:nvGraphicFramePr>
        <p:xfrm>
          <a:off x="127000" y="1333500"/>
          <a:ext cx="8890000" cy="5029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97000"/>
                <a:gridCol w="3048000"/>
                <a:gridCol w="1397000"/>
                <a:gridCol w="3048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Team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Points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Team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100527" y="252446"/>
            <a:ext cx="8595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Last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Slide</a:t>
            </a:r>
            <a:endParaRPr lang="en-US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</a:endParaRPr>
          </a:p>
        </p:txBody>
      </p:sp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 rot="16200000">
            <a:off x="7332243" y="403643"/>
            <a:ext cx="685800" cy="651714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TPLeaderBoardTitle"/>
          <p:cNvSpPr txBox="1">
            <a:spLocks/>
          </p:cNvSpPr>
          <p:nvPr/>
        </p:nvSpPr>
        <p:spPr>
          <a:xfrm>
            <a:off x="213827" y="264367"/>
            <a:ext cx="7886700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Team Scores</a:t>
            </a:r>
            <a:endParaRPr lang="en-US" dirty="0">
              <a:ln w="3175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378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987396"/>
              </p:ext>
            </p:extLst>
          </p:nvPr>
        </p:nvGraphicFramePr>
        <p:xfrm>
          <a:off x="127000" y="1333500"/>
          <a:ext cx="8890000" cy="5029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70000"/>
                <a:gridCol w="3810000"/>
                <a:gridCol w="3810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Team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Participant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100527" y="252446"/>
            <a:ext cx="8595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Last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Slide</a:t>
            </a:r>
            <a:endParaRPr lang="en-US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</a:endParaRPr>
          </a:p>
        </p:txBody>
      </p:sp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 rot="16200000">
            <a:off x="7332243" y="403643"/>
            <a:ext cx="685800" cy="651714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TPLeaderBoardTitle"/>
          <p:cNvSpPr>
            <a:spLocks noGrp="1"/>
          </p:cNvSpPr>
          <p:nvPr>
            <p:ph type="title"/>
          </p:nvPr>
        </p:nvSpPr>
        <p:spPr>
          <a:xfrm>
            <a:off x="213827" y="264367"/>
            <a:ext cx="7886700" cy="930275"/>
          </a:xfrm>
        </p:spPr>
        <p:txBody>
          <a:bodyPr/>
          <a:lstStyle/>
          <a:p>
            <a:r>
              <a:rPr lang="en-US" dirty="0" smtClean="0"/>
              <a:t>Team MVP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58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Materials using sight or sound to present information</a:t>
            </a:r>
            <a:endParaRPr lang="en-US" sz="54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Audiovisual aids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Audible aids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Sensory aids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Auditory aids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(NS3-M2U1C4S2:KT1)</a:t>
            </a:r>
            <a:endParaRPr lang="en-US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45178" y="3260423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03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2446"/>
            <a:ext cx="7886700" cy="7381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Whiteboard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78820" y="17585"/>
            <a:ext cx="7505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Last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Slide</a:t>
            </a:r>
            <a:endParaRPr lang="en-US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</a:endParaRPr>
          </a:p>
        </p:txBody>
      </p:sp>
      <p:sp>
        <p:nvSpPr>
          <p:cNvPr id="5" name="Action Button: Return 4">
            <a:hlinkClick r:id="" action="ppaction://hlinkshowjump?jump=lastslideviewed" highlightClick="1"/>
          </p:cNvPr>
          <p:cNvSpPr/>
          <p:nvPr/>
        </p:nvSpPr>
        <p:spPr>
          <a:xfrm rot="16200000">
            <a:off x="7710063" y="102626"/>
            <a:ext cx="685800" cy="651714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0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An instructional technique involving a spontaneous portrayal of a situation, condition, or circumstance by selected members of the class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Improvisation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Practice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Role playing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Make believe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(NS3-M2U1C4S2:KT2)</a:t>
            </a:r>
            <a:endParaRPr lang="en-US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28413" y="4387552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9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e0dc7e64-1c55-458f-a928-613cdd27fe2a"/>
  <p:tag name="WASPOLLED" val="2E4C919AA515433F8EFB2D9050985998"/>
  <p:tag name="TPVERSION" val="6"/>
  <p:tag name="TPFULLVERSION" val="6.2.1.5"/>
  <p:tag name="PPTVERSION" val="15"/>
  <p:tag name="TPOS" val="2"/>
  <p:tag name="TPLASTSAVEVERSION" val="6.2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1"/>
  <p:tag name="NUMBERFORMAT" val="3"/>
  <p:tag name="COLORTYPE" val="SCHEM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58F84BE8AD5D4660935CE2F22BB79C2A&lt;/guid&gt;&#10;        &lt;description /&gt;&#10;        &lt;date&gt;7/12/2015 5:18:5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505D97718B04EB993221FC699EF33EF&lt;/guid&gt;&#10;            &lt;repollguid&gt;99552DA6E4E94A1E894BE6686FCF1DB3&lt;/repollguid&gt;&#10;            &lt;sourceid&gt;D036C1B3D0AA46749224932F28DB85E8&lt;/sourceid&gt;&#10;            &lt;questiontext&gt;A published report about a person, group, or situation that has been studied over time; also a situation in real life that can be looked at or studied to learn about something 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Key Term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30418A05BA3F40C89A169167B43B3C5A&lt;/guid&gt;&#10;                    &lt;answertext&gt;Biography&lt;/answertext&gt;&#10;                    &lt;valuetype&gt;-1&lt;/valuetype&gt;&#10;                &lt;/answer&gt;&#10;                &lt;answer&gt;&#10;                    &lt;guid&gt;FE62835C14904FDEA497BCD0CBFD2DA5&lt;/guid&gt;&#10;                    &lt;answertext&gt;Life story&lt;/answertext&gt;&#10;                    &lt;valuetype&gt;-1&lt;/valuetype&gt;&#10;                &lt;/answer&gt;&#10;                &lt;answer&gt;&#10;                    &lt;guid&gt;5AC2C240F3CD4F12B60519D261408743&lt;/guid&gt;&#10;                    &lt;answertext&gt;Case study&lt;/answertext&gt;&#10;                    &lt;valuetype&gt;1&lt;/valuetype&gt;&#10;                &lt;/answer&gt;&#10;                &lt;answer&gt;&#10;                    &lt;guid&gt;3036F867906E4C85A769C7AF7DFAAF0A&lt;/guid&gt;&#10;                    &lt;answertext&gt;Memoir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COLORTYPE" val="SCHEME"/>
  <p:tag name="LABELFORMAT" val="1"/>
  <p:tag name="NUMBERFORMAT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0BD314A95FC5438D879E9400EC5F01D2&lt;/guid&gt;&#10;        &lt;description /&gt;&#10;        &lt;date&gt;7/12/2015 5:18:5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F14097907CF4EBCBB3B208B3EE4D474&lt;/guid&gt;&#10;            &lt;repollguid&gt;C46487A18EED416C820DA863294A33FC&lt;/repollguid&gt;&#10;            &lt;sourceid&gt;C43DA38FF3134BF9BF9A13F2966CFD71&lt;/sourceid&gt;&#10;            &lt;questiontext&gt;Method of teaching that shows learners how to do a task using sequential instructions with the end goal of having learners perform the tasks independently 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Key Term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E5646C3CAFC4F24A2466BAE93E982FF&lt;/guid&gt;&#10;                    &lt;answertext&gt;Experimentation&lt;/answertext&gt;&#10;                    &lt;valuetype&gt;-1&lt;/valuetype&gt;&#10;                &lt;/answer&gt;&#10;                &lt;answer&gt;&#10;                    &lt;guid&gt;E50DBA1E6E584BFC85970F7522A85AF5&lt;/guid&gt;&#10;                    &lt;answertext&gt;Illustration&lt;/answertext&gt;&#10;                    &lt;valuetype&gt;-1&lt;/valuetype&gt;&#10;                &lt;/answer&gt;&#10;                &lt;answer&gt;&#10;                    &lt;guid&gt;383CA5CF34EC40C1AABBD489E8A67DEC&lt;/guid&gt;&#10;                    &lt;answertext&gt;Presentation&lt;/answertext&gt;&#10;                    &lt;valuetype&gt;-1&lt;/valuetype&gt;&#10;                &lt;/answer&gt;&#10;                &lt;answer&gt;&#10;                    &lt;guid&gt;4D32699888F345A2B74D6F8C69B66AF7&lt;/guid&gt;&#10;                    &lt;answertext&gt;Demonstration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C70CF86BCF4A4417A8B62AB5326EC20F&lt;/guid&gt;&#10;        &lt;description /&gt;&#10;        &lt;date&gt;6/28/2015 3:01:0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E8AC1210D2E4CBBB6CCB99D47D81ABE&lt;/guid&gt;&#10;            &lt;repollguid&gt;D9541605D0FF4A10B2EAF1FB911B3EA9&lt;/repollguid&gt;&#10;            &lt;sourceid&gt;679EEB26F83745A0A8DDF477CA8E16A8&lt;/sourceid&gt;&#10;            &lt;questiontext&gt;Team Assignmen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demographic&gt;True&lt;/demographic&gt;&#10;            &lt;team&gt;True&lt;/team&gt;&#10;            &lt;groupname&gt;Team&lt;/groupname&gt;&#10;            &lt;answers&gt;&#10;                &lt;answer&gt;&#10;                    &lt;guid&gt;035FDF97CC0841318F3C6547F1220659&lt;/guid&gt;&#10;                    &lt;answertext&gt;Alpha&lt;/answertext&gt;&#10;                    &lt;valuetype&gt;0&lt;/valuetype&gt;&#10;                &lt;/answer&gt;&#10;                &lt;answer&gt;&#10;                    &lt;guid&gt;611CCBD4C93D404FB77DA2DE95B3B09B&lt;/guid&gt;&#10;                    &lt;answertext&gt;Bravo&lt;/answertext&gt;&#10;                    &lt;valuetype&gt;0&lt;/valuetype&gt;&#10;                &lt;/answer&gt;&#10;                &lt;answer&gt;&#10;                    &lt;guid&gt;9F609A21D9F24B7A8F4E69B3AB4A28B1&lt;/guid&gt;&#10;                    &lt;answertext&gt;Charlie&lt;/answertext&gt;&#10;                    &lt;valuetype&gt;0&lt;/valuetype&gt;&#10;                &lt;/answer&gt;&#10;                &lt;answer&gt;&#10;                    &lt;guid&gt;430B31EE06094F458CCF1DAEED45201C&lt;/guid&gt;&#10;                    &lt;answertext&gt;Delta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COLORTYPE" val="SCHEME"/>
  <p:tag name="LABELFORMAT" val="1"/>
  <p:tag name="NUMBERFORMAT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9DB949D5EEAA488B9AAD7089EA8329C2&lt;/guid&gt;&#10;        &lt;description /&gt;&#10;        &lt;date&gt;7/12/2015 5:18:5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4F4621E9AFB468581CF94CD1EE61E22&lt;/guid&gt;&#10;            &lt;repollguid&gt;A75DD26BAD09470FBF2FED15B1C790DE&lt;/repollguid&gt;&#10;            &lt;sourceid&gt;BECB4D784CF642DD938F5C2F1E5E915F&lt;/sourceid&gt;&#10;            &lt;questiontext&gt;A learning activity where students are subdivided into groups or teams within which the members work with each other to accomplish a goal 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Key Term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F09BA5C487B7452DA07CBD57A40D467C&lt;/guid&gt;&#10;                    &lt;answertext&gt;Harmonious learning&lt;/answertext&gt;&#10;                    &lt;valuetype&gt;-1&lt;/valuetype&gt;&#10;                &lt;/answer&gt;&#10;                &lt;answer&gt;&#10;                    &lt;guid&gt;A09528AA4F4F422E9462B98A5C83336A&lt;/guid&gt;&#10;                    &lt;answertext&gt;Disjointed learning&lt;/answertext&gt;&#10;                    &lt;valuetype&gt;-1&lt;/valuetype&gt;&#10;                &lt;/answer&gt;&#10;                &lt;answer&gt;&#10;                    &lt;guid&gt;4D25A8A802F244429A0C3616F237DA74&lt;/guid&gt;&#10;                    &lt;answertext&gt;Cooperative learning&lt;/answertext&gt;&#10;                    &lt;valuetype&gt;1&lt;/valuetype&gt;&#10;                &lt;/answer&gt;&#10;                &lt;answer&gt;&#10;                    &lt;guid&gt;72601C8D32914A698F5EAEB5340FBB10&lt;/guid&gt;&#10;                    &lt;answertext&gt;Active learning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COLORTYPE" val="SCHEME"/>
  <p:tag name="LABELFORMAT" val="1"/>
  <p:tag name="NUMBERFORMAT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TPQUESTIONXML" val="﻿&lt;?xml version=&quot;1.0&quot; encoding=&quot;utf-8&quot;?&gt;&#10;&lt;questionlist&gt;&#10;    &lt;properties&gt;&#10;        &lt;guid&gt;44B509213C2C4B6098FE6967906844B1&lt;/guid&gt;&#10;        &lt;description /&gt;&#10;        &lt;date&gt;5/20/2015 12:44:1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1DBAEB11A35E4B0DA0FCCC57DB21078E&lt;/guid&gt;&#10;            &lt;repollguid&gt;72EB8ABF216548FEB8BE3B4AE4452A9C&lt;/repollguid&gt;&#10;            &lt;sourceid&gt;374F1F5BF5164A0B8B4ECC0AB243F8CD&lt;/sourceid&gt;&#10;            &lt;questiontext&gt;Name and discuss different methods or techniques for instruction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  <p:tag name="AUTOOPENPOLL" val="True"/>
  <p:tag name="AUTOFORMATCHART" val="False"/>
  <p:tag name="HASRESULTS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514F6C2464234EF286B7AE88CC941CAE&lt;/guid&gt;&#10;        &lt;description /&gt;&#10;        &lt;date&gt;7/12/2015 5:19:3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3DC278474774A72B94B7AB90231CB82&lt;/guid&gt;&#10;            &lt;repollguid&gt;0307EF7C896E478B81BC7B85A1E9FDB9&lt;/repollguid&gt;&#10;            &lt;sourceid&gt;21327EDF50074A41BCDEA5232805D826&lt;/sourceid&gt;&#10;            &lt;questiontext&gt;What is your preferred method of learning?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1A976C16C2A24139AFEA7C4A76960556&lt;/guid&gt;&#10;                    &lt;answertext&gt;Lecture&lt;/answertext&gt;&#10;                    &lt;valuetype&gt;0&lt;/valuetype&gt;&#10;                &lt;/answer&gt;&#10;                &lt;answer&gt;&#10;                    &lt;guid&gt;175BA6B22FBB4D88A8C70948A49C0642&lt;/guid&gt;&#10;                    &lt;answertext&gt;Discussion&lt;/answertext&gt;&#10;                    &lt;valuetype&gt;0&lt;/valuetype&gt;&#10;                &lt;/answer&gt;&#10;                &lt;answer&gt;&#10;                    &lt;guid&gt;A079D7E3A0E6425B9DF6F01DFDAB8679&lt;/guid&gt;&#10;                    &lt;answertext&gt;Demonstration&lt;/answertext&gt;&#10;                    &lt;valuetype&gt;0&lt;/valuetype&gt;&#10;                &lt;/answer&gt;&#10;                &lt;answer&gt;&#10;                    &lt;guid&gt;C7354BA5461843FB92F06AA24AD89266&lt;/guid&gt;&#10;                    &lt;answertext&gt;Role playing&lt;/answertext&gt;&#10;                    &lt;valuetype&gt;0&lt;/valuetype&gt;&#10;                &lt;/answer&gt;&#10;                &lt;answer&gt;&#10;                    &lt;guid&gt;80E9FE8D5A114A9C9AFC03FF80E45DA6&lt;/guid&gt;&#10;                    &lt;answertext&gt;Case study&lt;/answertext&gt;&#10;                    &lt;valuetype&gt;0&lt;/valuetype&gt;&#10;                &lt;/answer&gt;&#10;                &lt;answer&gt;&#10;                    &lt;guid&gt;FC2698BC68A441939293C5B4EE222ADD&lt;/guid&gt;&#10;                    &lt;answertext&gt;Cooperative learning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1"/>
  <p:tag name="NUMBERFORMAT" val="3"/>
  <p:tag name="COLORTYPE" val="SCHEM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0B56D644C642464BA07E36F9E0AF59E6&lt;/guid&gt;&#10;        &lt;description /&gt;&#10;        &lt;date&gt;7/12/2015 5:19:4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B57DEC0A2C44AA5AFCB7EB88761B4EE&lt;/guid&gt;&#10;            &lt;repollguid&gt;CB9BD98092D4488EAC282C1DE25D743E&lt;/repollguid&gt;&#10;            &lt;sourceid&gt;5E848D42AF9B42868BAB2822CFCAE4B6&lt;/sourceid&gt;&#10;            &lt;questiontext&gt;When deciding on instruction technique, what should be taken into consideration about the learners? (Input all that apply, then push the ENTER button.)  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2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5&lt;/responselimit&gt;&#10;            &lt;allornothingscoring&gt;True&lt;/allornothingscoring&gt;&#10;            &lt;bulletstyle&gt;2&lt;/bulletstyle&gt;&#10;            &lt;correctanswerindicator&gt;True&lt;/correctanswerindicator&gt;&#10;            &lt;answers&gt;&#10;                &lt;answer&gt;&#10;                    &lt;guid&gt;3440E9BAFF6149F0A771F57CD0886431&lt;/guid&gt;&#10;                    &lt;answertext&gt;Number&lt;/answertext&gt;&#10;                    &lt;valuetype&gt;1&lt;/valuetype&gt;&#10;                &lt;/answer&gt;&#10;                &lt;answer&gt;&#10;                    &lt;guid&gt;DEF3EBBE7D474D11AE21C1C19A1541E9&lt;/guid&gt;&#10;                    &lt;answertext&gt;Ability&lt;/answertext&gt;&#10;                    &lt;valuetype&gt;1&lt;/valuetype&gt;&#10;                &lt;/answer&gt;&#10;                &lt;answer&gt;&#10;                    &lt;guid&gt;3ED0247B8FA74EFB82F0B00273A7CAA1&lt;/guid&gt;&#10;                    &lt;answertext&gt;Maturity level&lt;/answertext&gt;&#10;                    &lt;valuetype&gt;1&lt;/valuetype&gt;&#10;                &lt;/answer&gt;&#10;                &lt;answer&gt;&#10;                    &lt;guid&gt;9114DCC7548749C89F59BB2ECB552DCD&lt;/guid&gt;&#10;                    &lt;answertext&gt;Previous experience&lt;/answertext&gt;&#10;                    &lt;valuetype&gt;1&lt;/valuetype&gt;&#10;                &lt;/answer&gt;&#10;                &lt;answer&gt;&#10;                    &lt;guid&gt;1A59F0EC40B84309A4A06896D2673E5C&lt;/guid&gt;&#10;                    &lt;answertext&gt;Learning styl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1"/>
  <p:tag name="NUMBERFORMAT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1"/>
  <p:tag name="NUMBERFORMAT" val="3"/>
  <p:tag name="COLORTYPE" val="SCHEM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87FAD777544D4F56B5A57627D4FD815C&lt;/guid&gt;&#10;        &lt;description /&gt;&#10;        &lt;date&gt;7/12/2015 5:19:4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96BC56F089A41A38B54F685F1ED1FD3&lt;/guid&gt;&#10;            &lt;repollguid&gt;7F9470BD71CA4DE6A88F5B8E737A1A65&lt;/repollguid&gt;&#10;            &lt;sourceid&gt;C06DF339D47A49719C1F0B76CCA1B84E&lt;/sourceid&gt;&#10;            &lt;questiontext&gt;Before a lecture is even delivered, the instructor should prepare by doing what?(Input all that apply, then push the ENTER button.)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2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4&lt;/responselimit&gt;&#10;            &lt;allornothingscoring&gt;True&lt;/allornothingscoring&gt;&#10;            &lt;bulletstyle&gt;2&lt;/bulletstyle&gt;&#10;            &lt;correctanswerindicator&gt;True&lt;/correctanswerindicator&gt;&#10;            &lt;answers&gt;&#10;                &lt;answer&gt;&#10;                    &lt;guid&gt;3C7D93C440374C2DB2D9523B183F3456&lt;/guid&gt;&#10;                    &lt;answertext&gt;Gathering the necessary information&lt;/answertext&gt;&#10;                    &lt;valuetype&gt;1&lt;/valuetype&gt;&#10;                &lt;/answer&gt;&#10;                &lt;answer&gt;&#10;                    &lt;guid&gt;FF3CEADF1A7C4A42B8730A728DAA3654&lt;/guid&gt;&#10;                    &lt;answertext&gt;Tailoring the lecture to the students&lt;/answertext&gt;&#10;                    &lt;valuetype&gt;1&lt;/valuetype&gt;&#10;                &lt;/answer&gt;&#10;                &lt;answer&gt;&#10;                    &lt;guid&gt;DA9822879F7B4D13A425A71C22FFD5F9&lt;/guid&gt;&#10;                    &lt;answertext&gt;Writing out a detailed script&lt;/answertext&gt;&#10;                    &lt;valuetype&gt;-1&lt;/valuetype&gt;&#10;                &lt;/answer&gt;&#10;                &lt;answer&gt;&#10;                    &lt;guid&gt;4BE509F49A924711A90A52EF04413987&lt;/guid&gt;&#10;                    &lt;answertext&gt;Recording the lecture to play back during class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NUMBERFORMAT" val="3"/>
  <p:tag name="LABELFORMAT" val="1"/>
  <p:tag name="DEFINEDCOLORS" val="3,6,10,45,32,50,13,4,9,55,1"/>
  <p:tag name="COLORTYPE" val="SCHEM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B27C2FC876714D4AA1B167945A973575&lt;/guid&gt;&#10;        &lt;description /&gt;&#10;        &lt;date&gt;7/12/2015 5:19:4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7F3F059F6AB4F59B39B569ED2A00248&lt;/guid&gt;&#10;            &lt;repollguid&gt;8A2CAEAC5F934F0582CE2F42EB1E747F&lt;/repollguid&gt;&#10;            &lt;sourceid&gt;81D8E5D9E3634067B3A1AF8EC2491CB5&lt;/sourceid&gt;&#10;            &lt;questiontext&gt;In which step of the lecture should the instructor state the objective?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90F691B98B814FD9B0A9562952F956C3&lt;/guid&gt;&#10;                    &lt;answertext&gt;1&lt;/answertext&gt;&#10;                    &lt;valuetype&gt;1&lt;/valuetype&gt;&#10;                &lt;/answer&gt;&#10;                &lt;answer&gt;&#10;                    &lt;guid&gt;38514F0DDDA94561A935566047D3AFF3&lt;/guid&gt;&#10;                    &lt;answertext&gt;2&lt;/answertext&gt;&#10;                    &lt;valuetype&gt;-1&lt;/valuetype&gt;&#10;                &lt;/answer&gt;&#10;                &lt;answer&gt;&#10;                    &lt;guid&gt;E1D007CE01D54FB59B62A4797ED74442&lt;/guid&gt;&#10;                    &lt;answertext&gt;3&lt;/answertext&gt;&#10;                    &lt;valuetype&gt;-1&lt;/valuetype&gt;&#10;                &lt;/answer&gt;&#10;                &lt;answer&gt;&#10;                    &lt;guid&gt;4D3FE396693D42F7934424E2426233DC&lt;/guid&gt;&#10;                    &lt;answertext&gt;It does not need to be stated.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1"/>
  <p:tag name="NUMBERFORMAT" val="3"/>
  <p:tag name="COLORTYPE" val="SCHEM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8DF6E02A51AD4659B90BBC612F3D7197&lt;/guid&gt;&#10;        &lt;description /&gt;&#10;        &lt;date&gt;7/12/2015 5:19:4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FDA17B95D9C4011A20F5393BC6C5D64&lt;/guid&gt;&#10;            &lt;repollguid&gt;A79017033BC44F7A9499353532AF9762&lt;/repollguid&gt;&#10;            &lt;sourceid&gt;A3DA205BFF204EB993D87E656A7B2E81&lt;/sourceid&gt;&#10;            &lt;questiontext&gt;Which of the following apply to the demonstration teaching method?(Input all that apply, then push the ENTER button.)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5&lt;/responselimit&gt;&#10;            &lt;allornothingscoring&gt;True&lt;/allornothingscoring&gt;&#10;            &lt;bulletstyle&gt;2&lt;/bulletstyle&gt;&#10;            &lt;correctanswerindicator&gt;True&lt;/correctanswerindicator&gt;&#10;            &lt;answers&gt;&#10;                &lt;answer&gt;&#10;                    &lt;guid&gt;3B8B2C85C93C4EB4A8613E2AB88AB00F&lt;/guid&gt;&#10;                    &lt;answertext&gt;Reduces hazards&lt;/answertext&gt;&#10;                    &lt;valuetype&gt;1&lt;/valuetype&gt;&#10;                &lt;/answer&gt;&#10;                &lt;answer&gt;&#10;                    &lt;guid&gt;3C78D35870244C9E85C2E2C3C1CE9ECD&lt;/guid&gt;&#10;                    &lt;answertext&gt;Works well with large groups of learners&lt;/answertext&gt;&#10;                    &lt;valuetype&gt;-1&lt;/valuetype&gt;&#10;                &lt;/answer&gt;&#10;                &lt;answer&gt;&#10;                    &lt;guid&gt;9244B89A0B5F4BD5B3D00BA0931B3627&lt;/guid&gt;&#10;                    &lt;answertext&gt;Tough to hold students attention&lt;/answertext&gt;&#10;                    &lt;valuetype&gt;-1&lt;/valuetype&gt;&#10;                &lt;/answer&gt;&#10;                &lt;answer&gt;&#10;                    &lt;guid&gt;96FF1A99F25049E1BBBE3FB05D73296A&lt;/guid&gt;&#10;                    &lt;answertext&gt;Imitation without understanding&lt;/answertext&gt;&#10;                    &lt;valuetype&gt;-1&lt;/valuetype&gt;&#10;                &lt;/answer&gt;&#10;                &lt;answer&gt;&#10;                    &lt;guid&gt;126EDAF90CD54EF298E750C57ECA72EF&lt;/guid&gt;&#10;                    &lt;answertext&gt;Used with techniques, procedures, or skill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6888B5E91BBC483CB87E28A1AC10333D&lt;/guid&gt;&#10;        &lt;description /&gt;&#10;        &lt;date&gt;7/12/2015 5:18:5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E1050EBCDC141DDB39827E40F1CAB8A&lt;/guid&gt;&#10;            &lt;repollguid&gt;B0F010719CB942BCAFD5C5116AE7CC6E&lt;/repollguid&gt;&#10;            &lt;sourceid&gt;E414F1891B78478F8A387498A4C30297&lt;/sourceid&gt;&#10;            &lt;questiontext&gt;Materials using sight or sound to present information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Key Term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F016D18D9FA646978237FA87C974F872&lt;/guid&gt;&#10;                    &lt;answertext&gt;Audiovisual aids&lt;/answertext&gt;&#10;                    &lt;valuetype&gt;1&lt;/valuetype&gt;&#10;                &lt;/answer&gt;&#10;                &lt;answer&gt;&#10;                    &lt;guid&gt;64B9D4A430034088AB965AA54698B732&lt;/guid&gt;&#10;                    &lt;answertext&gt;Audible aids&lt;/answertext&gt;&#10;                    &lt;valuetype&gt;-1&lt;/valuetype&gt;&#10;                &lt;/answer&gt;&#10;                &lt;answer&gt;&#10;                    &lt;guid&gt;CACC35DD9ABA462FA92E46D010C3083A&lt;/guid&gt;&#10;                    &lt;answertext&gt;Sensory aids&lt;/answertext&gt;&#10;                    &lt;valuetype&gt;-1&lt;/valuetype&gt;&#10;                &lt;/answer&gt;&#10;                &lt;answer&gt;&#10;                    &lt;guid&gt;580C99A81C16410CB64EBA45E9337766&lt;/guid&gt;&#10;                    &lt;answertext&gt;Auditory aids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1"/>
  <p:tag name="NUMBERFORMAT" val="3"/>
  <p:tag name="COLORTYPE" val="SCHEM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30D6F61D622F4DFC983533AF6698918D&lt;/guid&gt;&#10;        &lt;description /&gt;&#10;        &lt;date&gt;7/12/2015 5:19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0A8F9A3EA5948E3BFFFD2073857E74E&lt;/guid&gt;&#10;            &lt;repollguid&gt;74F0E338F3B44922A894A3A4E4A79CB6&lt;/repollguid&gt;&#10;            &lt;sourceid&gt;9C39F40A315C4A0E843C1BA2A16734CE&lt;/sourceid&gt;&#10;            &lt;questiontext&gt;Choose the answer that correctly matches the demonstration step to the description. Each step may have more than one match.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2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30A6E62424F140479B4961F4A7B1E065&lt;/guid&gt;&#10;                    &lt;answertext&gt;1) VW; 2) XY; 3) Z&lt;/answertext&gt;&#10;                    &lt;valuetype&gt;-1&lt;/valuetype&gt;&#10;                &lt;/answer&gt;&#10;                &lt;answer&gt;&#10;                    &lt;guid&gt;2579BB2625AE4C0DA17A2BCDB5AF96A6&lt;/guid&gt;&#10;                    &lt;answertext&gt;1) XY; 2) Z; 3) VW&lt;/answertext&gt;&#10;                    &lt;valuetype&gt;-1&lt;/valuetype&gt;&#10;                &lt;/answer&gt;&#10;                &lt;answer&gt;&#10;                    &lt;guid&gt;FB786B0A69EC497EABEA752339F8B319&lt;/guid&gt;&#10;                    &lt;answertext&gt;1) VWX; 2) Y; 3) Z&lt;/answertext&gt;&#10;                    &lt;valuetype&gt;1&lt;/valuetype&gt;&#10;                &lt;/answer&gt;&#10;                &lt;answer&gt;&#10;                    &lt;guid&gt;7D697261090846EA92F49418E38ECC03&lt;/guid&gt;&#10;                    &lt;answertext&gt;1) X; 2) VYZ; 3) W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1"/>
  <p:tag name="NUMBERFORMAT" val="3"/>
  <p:tag name="COLORTYPE" val="SCHEM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TPQUESTIONXML" val="﻿&lt;?xml version=&quot;1.0&quot; encoding=&quot;utf-8&quot;?&gt;&#10;&lt;questionlist&gt;&#10;    &lt;properties&gt;&#10;        &lt;guid&gt;44B509213C2C4B6098FE6967906844B1&lt;/guid&gt;&#10;        &lt;description /&gt;&#10;        &lt;date&gt;5/20/2015 12:44:1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8F40AAB8FF004C3C9559253A4CEFB46D&lt;/guid&gt;&#10;            &lt;repollguid&gt;72EB8ABF216548FEB8BE3B4AE4452A9C&lt;/repollguid&gt;&#10;            &lt;sourceid&gt;374F1F5BF5164A0B8B4ECC0AB243F8CD&lt;/sourceid&gt;&#10;            &lt;questiontext&gt;Discuss some of the specific reasons that an instructor should thoroughly rehearse a lesson before presenting it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  <p:tag name="AUTOOPENPOLL" val="True"/>
  <p:tag name="AUTOFORMATCHART" val="False"/>
  <p:tag name="HASRESULTS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BCF3B6ED3D4346158C6F239293B2C33D&lt;/guid&gt;&#10;        &lt;description /&gt;&#10;        &lt;date&gt;7/12/2015 5:19:4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910E80C211B4ADDBA90ADDA6016F239&lt;/guid&gt;&#10;            &lt;repollguid&gt;3A1CBEFDCA974774B219AD6DBE63E449&lt;/repollguid&gt;&#10;            &lt;sourceid&gt;6170F7AFE4854B1D95D2F6E7CEFFDC8D&lt;/sourceid&gt;&#10;            &lt;questiontext&gt;In which teaching method do students receive a report they must analyze?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907B2BEA631D4D8D99E10D5DAA0AF6AC&lt;/guid&gt;&#10;                    &lt;answertext&gt;Discussion&lt;/answertext&gt;&#10;                    &lt;valuetype&gt;-1&lt;/valuetype&gt;&#10;                &lt;/answer&gt;&#10;                &lt;answer&gt;&#10;                    &lt;guid&gt;4DE5049A7FD64215B522D84C98D1671F&lt;/guid&gt;&#10;                    &lt;answertext&gt;Role playing&lt;/answertext&gt;&#10;                    &lt;valuetype&gt;-1&lt;/valuetype&gt;&#10;                &lt;/answer&gt;&#10;                &lt;answer&gt;&#10;                    &lt;guid&gt;B6FAB9D45C0849F4950FE081B8FABF81&lt;/guid&gt;&#10;                    &lt;answertext&gt;Cooperative learning&lt;/answertext&gt;&#10;                    &lt;valuetype&gt;-1&lt;/valuetype&gt;&#10;                &lt;/answer&gt;&#10;                &lt;answer&gt;&#10;                    &lt;guid&gt;3C7E836421D84FAEAB46690AE2011DA9&lt;/guid&gt;&#10;                    &lt;answertext&gt;Case study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1"/>
  <p:tag name="NUMBERFORMAT" val="3"/>
  <p:tag name="COLORTYPE" val="SCHEM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BBD087157E014CA082D5AB1104131B81&lt;/guid&gt;&#10;        &lt;description /&gt;&#10;        &lt;date&gt;7/12/2015 5:19:4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466D079D4344C3D81CC76A40C678788&lt;/guid&gt;&#10;            &lt;repollguid&gt;C64E18212B5243A086D8FBC17B65532B&lt;/repollguid&gt;&#10;            &lt;sourceid&gt;92796E09806C44449DF20866EF1F196D&lt;/sourceid&gt;&#10;            &lt;questiontext&gt;An instructor needs to teach the concept of reverse-discrimination. Which is the best method to use?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2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1AC5D83BE0534594851BF930F32A76E7&lt;/guid&gt;&#10;                    &lt;answertext&gt;Discussion&lt;/answertext&gt;&#10;                    &lt;valuetype&gt;-1&lt;/valuetype&gt;&#10;                &lt;/answer&gt;&#10;                &lt;answer&gt;&#10;                    &lt;guid&gt;08A5EEAF4ACC4E659E49AEED44873A9C&lt;/guid&gt;&#10;                    &lt;answertext&gt;Role playing&lt;/answertext&gt;&#10;                    &lt;valuetype&gt;-1&lt;/valuetype&gt;&#10;                &lt;/answer&gt;&#10;                &lt;answer&gt;&#10;                    &lt;guid&gt;AE59866B6A974E118C365AA23658173A&lt;/guid&gt;&#10;                    &lt;answertext&gt;Lecture&lt;/answertext&gt;&#10;                    &lt;valuetype&gt;-1&lt;/valuetype&gt;&#10;                &lt;/answer&gt;&#10;                &lt;answer&gt;&#10;                    &lt;guid&gt;8E716B59A5EC49559FEFB5021DCAC5F7&lt;/guid&gt;&#10;                    &lt;answertext&gt;It depends on a variety of factors.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NUMBERFORMAT" val="3"/>
  <p:tag name="LABELFORMAT" val="1"/>
  <p:tag name="DEFINEDCOLORS" val="3,6,10,45,32,50,13,4,9,55,1"/>
  <p:tag name="COLORTYPE" val="SCHEM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ORECALCULATION" val="1"/>
  <p:tag name="NUMBERTODISPLAY" val="10"/>
  <p:tag name="PARTICIPANTDISPLAY" val="1"/>
  <p:tag name="DISPLAYPOINTSLESSTHANONE" val="False"/>
  <p:tag name="CORRECTONLY" val="False"/>
  <p:tag name="TYPE" val="ParticipantLeaderboard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BERTODISPLAY" val="20"/>
  <p:tag name="SCORECALCULATION" val="1"/>
  <p:tag name="DISPLAYPOINTSLESSTHANONE" val="True"/>
  <p:tag name="PARTICIPANTDISPLAY" val="1"/>
  <p:tag name="CORRECTONLY" val="False"/>
  <p:tag name="TYPE" val="TeamLeaderboardSlid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SCORECALCULATION" val="1"/>
  <p:tag name="NUMBERTODISPLAY" val="10"/>
  <p:tag name="DISPLAYPOINTSLESSTHANONE" val="False"/>
  <p:tag name="CORRECTONLY" val="False"/>
  <p:tag name="TYPE" val="TeamMVPSlid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1"/>
  <p:tag name="NUMBERFORMAT" val="3"/>
  <p:tag name="COLORTYPE" val="SCHEM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C6ED6986B55A4EE7AD9868FB558EAA1C&lt;/guid&gt;&#10;        &lt;description /&gt;&#10;        &lt;date&gt;7/12/2015 5:18:5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E33986280C34896B18F2FBBCB324811&lt;/guid&gt;&#10;            &lt;repollguid&gt;2CA084DDC682434A9E8DFACC3A45FD46&lt;/repollguid&gt;&#10;            &lt;sourceid&gt;4802C0315F194860AAA2796945B22D8C&lt;/sourceid&gt;&#10;            &lt;questiontext&gt;An instructional technique involving a spontaneous portrayal of a situation, condition, or circumstance by selected members of the class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Key Term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1453F2857E3F40F2B122B5CA8E38235C&lt;/guid&gt;&#10;                    &lt;answertext&gt;Improvisation&lt;/answertext&gt;&#10;                    &lt;valuetype&gt;-1&lt;/valuetype&gt;&#10;                &lt;/answer&gt;&#10;                &lt;answer&gt;&#10;                    &lt;guid&gt;DCC0C60CA76440138125331BD1553109&lt;/guid&gt;&#10;                    &lt;answertext&gt;Practice&lt;/answertext&gt;&#10;                    &lt;valuetype&gt;-1&lt;/valuetype&gt;&#10;                &lt;/answer&gt;&#10;                &lt;answer&gt;&#10;                    &lt;guid&gt;86220A176C50481F974A2B20E800A1E7&lt;/guid&gt;&#10;                    &lt;answertext&gt;Role playing&lt;/answertext&gt;&#10;                    &lt;valuetype&gt;1&lt;/valuetype&gt;&#10;                &lt;/answer&gt;&#10;                &lt;answer&gt;&#10;                    &lt;guid&gt;77B67669AD1847A6862DB5704071E5AD&lt;/guid&gt;&#10;                    &lt;answertext&gt;Make believ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heme/theme1.xml><?xml version="1.0" encoding="utf-8"?>
<a:theme xmlns:a="http://schemas.openxmlformats.org/drawingml/2006/main" name="NJROTC Slide Template- FINAL PAM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JROTC Slide Template-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>
          <a:noFill/>
        </a:ln>
        <a:effectLst/>
        <a:extLst/>
      </a:spPr>
      <a:bodyPr wrap="square" lIns="0" tIns="0" rIns="0" bIns="0" rtlCol="0" anchor="ctr">
        <a:spAutoFit/>
      </a:bodyPr>
      <a:lstStyle>
        <a:defPPr algn="ctr">
          <a:spcBef>
            <a:spcPct val="0"/>
          </a:spcBef>
          <a:spcAft>
            <a:spcPts val="1200"/>
          </a:spcAft>
          <a:buFontTx/>
          <a:buNone/>
          <a:defRPr sz="2800" dirty="0">
            <a:solidFill>
              <a:schemeClr val="bg1"/>
            </a:solidFill>
            <a:latin typeface="+mn-lt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NJROTC Slide Template- FINAL PAMx</Template>
  <TotalTime>20804</TotalTime>
  <Words>2983</Words>
  <Application>Microsoft Office PowerPoint</Application>
  <PresentationFormat>On-screen Show (4:3)</PresentationFormat>
  <Paragraphs>596</Paragraphs>
  <Slides>80</Slides>
  <Notes>4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80</vt:i4>
      </vt:variant>
    </vt:vector>
  </HeadingPairs>
  <TitlesOfParts>
    <vt:vector size="92" baseType="lpstr">
      <vt:lpstr>Arial</vt:lpstr>
      <vt:lpstr>Calibri</vt:lpstr>
      <vt:lpstr>Calibri Light</vt:lpstr>
      <vt:lpstr>Wingdings</vt:lpstr>
      <vt:lpstr>Wingdings 2</vt:lpstr>
      <vt:lpstr>NJROTC Slide Template- FINAL PAMx</vt:lpstr>
      <vt:lpstr>NJROTC Slide Template- FINAL</vt:lpstr>
      <vt:lpstr>Custom Design</vt:lpstr>
      <vt:lpstr>TPC JROTC</vt:lpstr>
      <vt:lpstr>2_TPC JROTC</vt:lpstr>
      <vt:lpstr>1_TPC JROTC</vt:lpstr>
      <vt:lpstr>3_TPC JROTC</vt:lpstr>
      <vt:lpstr>Module 2 – Leadership</vt:lpstr>
      <vt:lpstr>PowerPoint Presentation</vt:lpstr>
      <vt:lpstr>PowerPoint Presentation</vt:lpstr>
      <vt:lpstr>PowerPoint Presentation</vt:lpstr>
      <vt:lpstr>PowerPoint Presentation</vt:lpstr>
      <vt:lpstr>Key Term Questions Slide Index</vt:lpstr>
      <vt:lpstr>Team Assignment</vt:lpstr>
      <vt:lpstr>Materials using sight or sound to present information</vt:lpstr>
      <vt:lpstr>An instructional technique involving a spontaneous portrayal of a situation, condition, or circumstance by selected members of the class</vt:lpstr>
      <vt:lpstr>A published report about a person, group, or situation that has been studied over time; also a situation in real life that can be looked at or studied to learn about something </vt:lpstr>
      <vt:lpstr>Method of teaching that shows learners how to do a task using sequential instructions with the end goal of having learners perform the tasks independently </vt:lpstr>
      <vt:lpstr>A learning activity where students are subdivided into groups or teams within which the members work with each other to accomplish a goal </vt:lpstr>
      <vt:lpstr>PowerPoint Presentation</vt:lpstr>
      <vt:lpstr>PowerPoint Presentation</vt:lpstr>
      <vt:lpstr>PowerPoint Presentation</vt:lpstr>
      <vt:lpstr>Name and discuss different methods or techniques for instruction.</vt:lpstr>
      <vt:lpstr>What is your preferred method of learning?</vt:lpstr>
      <vt:lpstr>When deciding on instruction technique, what should be taken into consideration about the learners?  (Input all that apply, then push the ENTER button.) 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Before a lecture is even delivered, the instructor should prepare by doing what? (Input all that apply, then push the ENTER button.)</vt:lpstr>
      <vt:lpstr>In which step  of the lecture should the instructor state the objective?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of the following apply to the demonstration teaching method? (Input all that apply, then push the ENTER button.)</vt:lpstr>
      <vt:lpstr>Choose the answer that correctly matches the demonstration step to the description. Each step may have more than one match.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 some of the specific reasons that an instructor should thoroughly rehearse a lesson before presenting it.</vt:lpstr>
      <vt:lpstr>In which teaching method do students receive a report they must analyze?</vt:lpstr>
      <vt:lpstr>An instructor needs to teach the concept of reverse-discrimination. Which is the best method to use?</vt:lpstr>
      <vt:lpstr>PowerPoint Presentation</vt:lpstr>
      <vt:lpstr>Leaderboard</vt:lpstr>
      <vt:lpstr>PowerPoint Presentation</vt:lpstr>
      <vt:lpstr>Team MVP</vt:lpstr>
      <vt:lpstr>Whiteboard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Citizenship and American Government</dc:title>
  <dc:creator>Pam</dc:creator>
  <cp:lastModifiedBy>Andy's New Dell</cp:lastModifiedBy>
  <cp:revision>1147</cp:revision>
  <dcterms:created xsi:type="dcterms:W3CDTF">2013-10-17T03:56:20Z</dcterms:created>
  <dcterms:modified xsi:type="dcterms:W3CDTF">2015-09-21T16:32:51Z</dcterms:modified>
</cp:coreProperties>
</file>